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9" r:id="rId4"/>
    <p:sldId id="260" r:id="rId5"/>
    <p:sldId id="266" r:id="rId6"/>
    <p:sldId id="263" r:id="rId7"/>
    <p:sldId id="264" r:id="rId8"/>
    <p:sldId id="267" r:id="rId9"/>
    <p:sldId id="271" r:id="rId10"/>
    <p:sldId id="272" r:id="rId11"/>
    <p:sldId id="273" r:id="rId12"/>
    <p:sldId id="274" r:id="rId13"/>
    <p:sldId id="279" r:id="rId14"/>
    <p:sldId id="280" r:id="rId15"/>
    <p:sldId id="289" r:id="rId16"/>
    <p:sldId id="262" r:id="rId17"/>
    <p:sldId id="284" r:id="rId18"/>
    <p:sldId id="290" r:id="rId19"/>
    <p:sldId id="278" r:id="rId20"/>
    <p:sldId id="277" r:id="rId21"/>
    <p:sldId id="276" r:id="rId22"/>
    <p:sldId id="275" r:id="rId23"/>
    <p:sldId id="291" r:id="rId24"/>
    <p:sldId id="292" r:id="rId25"/>
    <p:sldId id="293" r:id="rId26"/>
    <p:sldId id="29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9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90116" autoAdjust="0"/>
  </p:normalViewPr>
  <p:slideViewPr>
    <p:cSldViewPr snapToGrid="0">
      <p:cViewPr varScale="1">
        <p:scale>
          <a:sx n="83" d="100"/>
          <a:sy n="83" d="100"/>
        </p:scale>
        <p:origin x="822" y="84"/>
      </p:cViewPr>
      <p:guideLst>
        <p:guide orient="horz" pos="2160"/>
        <p:guide pos="9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5CD44DA-1679-45FF-9AE4-0DA508CDA11B}" type="doc">
      <dgm:prSet loTypeId="urn:microsoft.com/office/officeart/2009/3/layout/HorizontalOrganizationChart#2" loCatId="hierarchy" qsTypeId="urn:microsoft.com/office/officeart/2005/8/quickstyle/simple1#2" qsCatId="simple" csTypeId="urn:microsoft.com/office/officeart/2005/8/colors/accent1_2#2" csCatId="accent1" phldr="1"/>
      <dgm:spPr/>
      <dgm:t>
        <a:bodyPr/>
        <a:lstStyle/>
        <a:p>
          <a:endParaRPr lang="zh-CN" altLang="en-US"/>
        </a:p>
      </dgm:t>
    </dgm:pt>
    <dgm:pt modelId="{6C65E7A3-BB90-40DE-8C3A-45E9D112F211}">
      <dgm:prSet phldrT="[文本]" custT="1"/>
      <dgm:spPr>
        <a:solidFill>
          <a:schemeClr val="bg1"/>
        </a:solidFill>
        <a:ln>
          <a:solidFill>
            <a:schemeClr val="tx1"/>
          </a:solidFill>
        </a:ln>
      </dgm:spPr>
      <dgm:t>
        <a:bodyPr/>
        <a:lstStyle/>
        <a:p>
          <a:r>
            <a:rPr lang="zh-CN" altLang="en-US" sz="2800" dirty="0" smtClean="0">
              <a:solidFill>
                <a:schemeClr val="tx1"/>
              </a:solidFill>
            </a:rPr>
            <a:t>散射</a:t>
          </a:r>
          <a:endParaRPr lang="zh-CN" altLang="en-US" sz="2800" dirty="0">
            <a:solidFill>
              <a:schemeClr val="tx1"/>
            </a:solidFill>
          </a:endParaRPr>
        </a:p>
      </dgm:t>
    </dgm:pt>
    <dgm:pt modelId="{64531A9C-C716-43C7-A328-46CAEF10AC27}" type="parTrans" cxnId="{0E11D225-2C53-4157-A01B-57FD88036D4E}">
      <dgm:prSet/>
      <dgm:spPr>
        <a:solidFill>
          <a:schemeClr val="bg1"/>
        </a:solidFill>
        <a:ln>
          <a:solidFill>
            <a:schemeClr val="tx1"/>
          </a:solidFill>
        </a:ln>
      </dgm:spPr>
      <dgm:t>
        <a:bodyPr/>
        <a:lstStyle/>
        <a:p>
          <a:endParaRPr lang="zh-CN" altLang="en-US">
            <a:solidFill>
              <a:schemeClr val="tx1"/>
            </a:solidFill>
          </a:endParaRPr>
        </a:p>
      </dgm:t>
    </dgm:pt>
    <dgm:pt modelId="{F3047F4D-B636-4D11-AD2F-269837B71324}" type="sibTrans" cxnId="{0E11D225-2C53-4157-A01B-57FD88036D4E}">
      <dgm:prSet/>
      <dgm:spPr/>
      <dgm:t>
        <a:bodyPr/>
        <a:lstStyle/>
        <a:p>
          <a:endParaRPr lang="zh-CN" altLang="en-US"/>
        </a:p>
      </dgm:t>
    </dgm:pt>
    <dgm:pt modelId="{AF4C8538-2D37-41FB-9E48-5C0916233C62}">
      <dgm:prSet phldrT="[文本]" custT="1"/>
      <dgm:spPr>
        <a:solidFill>
          <a:schemeClr val="bg1"/>
        </a:solidFill>
        <a:ln>
          <a:solidFill>
            <a:schemeClr val="tx1"/>
          </a:solidFill>
        </a:ln>
      </dgm:spPr>
      <dgm:t>
        <a:bodyPr/>
        <a:lstStyle/>
        <a:p>
          <a:r>
            <a:rPr lang="zh-CN" altLang="en-US" sz="2800" dirty="0" smtClean="0">
              <a:solidFill>
                <a:schemeClr val="tx1"/>
              </a:solidFill>
            </a:rPr>
            <a:t>后向散射</a:t>
          </a:r>
          <a:endParaRPr lang="zh-CN" altLang="en-US" sz="2800" dirty="0">
            <a:solidFill>
              <a:schemeClr val="tx1"/>
            </a:solidFill>
          </a:endParaRPr>
        </a:p>
      </dgm:t>
    </dgm:pt>
    <dgm:pt modelId="{7A29C7E5-B814-4A0D-B589-995320098EE3}" type="parTrans" cxnId="{62D5203C-3632-41BE-BC69-ABBA9C800FED}">
      <dgm:prSet/>
      <dgm:spPr>
        <a:solidFill>
          <a:schemeClr val="bg1"/>
        </a:solidFill>
        <a:ln>
          <a:solidFill>
            <a:schemeClr val="tx1"/>
          </a:solidFill>
        </a:ln>
      </dgm:spPr>
      <dgm:t>
        <a:bodyPr/>
        <a:lstStyle/>
        <a:p>
          <a:endParaRPr lang="zh-CN" altLang="en-US">
            <a:solidFill>
              <a:schemeClr val="tx1"/>
            </a:solidFill>
          </a:endParaRPr>
        </a:p>
      </dgm:t>
    </dgm:pt>
    <dgm:pt modelId="{FA547864-8A7C-4073-9806-DF73449941DA}" type="sibTrans" cxnId="{62D5203C-3632-41BE-BC69-ABBA9C800FED}">
      <dgm:prSet/>
      <dgm:spPr/>
      <dgm:t>
        <a:bodyPr/>
        <a:lstStyle/>
        <a:p>
          <a:endParaRPr lang="zh-CN" altLang="en-US"/>
        </a:p>
      </dgm:t>
    </dgm:pt>
    <dgm:pt modelId="{8441CB05-ED52-4B5F-A110-532913107B3B}">
      <dgm:prSet phldrT="[文本]" custT="1"/>
      <dgm:spPr>
        <a:solidFill>
          <a:schemeClr val="bg1"/>
        </a:solidFill>
        <a:ln>
          <a:solidFill>
            <a:schemeClr val="tx1"/>
          </a:solidFill>
        </a:ln>
      </dgm:spPr>
      <dgm:t>
        <a:bodyPr/>
        <a:lstStyle/>
        <a:p>
          <a:r>
            <a:rPr lang="zh-CN" altLang="en-US" sz="2800" dirty="0" smtClean="0">
              <a:solidFill>
                <a:schemeClr val="tx1"/>
              </a:solidFill>
            </a:rPr>
            <a:t>前向散射</a:t>
          </a:r>
          <a:endParaRPr lang="zh-CN" altLang="en-US" sz="2800" dirty="0">
            <a:solidFill>
              <a:schemeClr val="tx1"/>
            </a:solidFill>
          </a:endParaRPr>
        </a:p>
      </dgm:t>
    </dgm:pt>
    <dgm:pt modelId="{4849FEA5-81B4-40F1-B469-F769AEDC3A8F}" type="parTrans" cxnId="{0669E356-87D1-4BC8-9F89-876844900B3C}">
      <dgm:prSet/>
      <dgm:spPr>
        <a:solidFill>
          <a:schemeClr val="bg1"/>
        </a:solidFill>
        <a:ln>
          <a:solidFill>
            <a:schemeClr val="tx1"/>
          </a:solidFill>
        </a:ln>
      </dgm:spPr>
      <dgm:t>
        <a:bodyPr/>
        <a:lstStyle/>
        <a:p>
          <a:endParaRPr lang="zh-CN" altLang="en-US">
            <a:solidFill>
              <a:schemeClr val="tx1"/>
            </a:solidFill>
          </a:endParaRPr>
        </a:p>
      </dgm:t>
    </dgm:pt>
    <dgm:pt modelId="{343E7BAA-48B6-4F40-8361-822D09D66356}" type="sibTrans" cxnId="{0669E356-87D1-4BC8-9F89-876844900B3C}">
      <dgm:prSet/>
      <dgm:spPr/>
      <dgm:t>
        <a:bodyPr/>
        <a:lstStyle/>
        <a:p>
          <a:endParaRPr lang="zh-CN" altLang="en-US"/>
        </a:p>
      </dgm:t>
    </dgm:pt>
    <dgm:pt modelId="{D9CFDFC5-4CFF-4EE1-925E-EF6DCE7B3985}" type="pres">
      <dgm:prSet presAssocID="{45CD44DA-1679-45FF-9AE4-0DA508CDA11B}" presName="hierChild1" presStyleCnt="0">
        <dgm:presLayoutVars>
          <dgm:orgChart val="1"/>
          <dgm:chPref val="1"/>
          <dgm:dir/>
          <dgm:animOne val="branch"/>
          <dgm:animLvl val="lvl"/>
          <dgm:resizeHandles/>
        </dgm:presLayoutVars>
      </dgm:prSet>
      <dgm:spPr/>
      <dgm:t>
        <a:bodyPr/>
        <a:lstStyle/>
        <a:p>
          <a:endParaRPr lang="zh-CN" altLang="en-US"/>
        </a:p>
      </dgm:t>
    </dgm:pt>
    <dgm:pt modelId="{8DD107B7-3EE0-44D8-AE13-689565756B37}" type="pres">
      <dgm:prSet presAssocID="{6C65E7A3-BB90-40DE-8C3A-45E9D112F211}" presName="hierRoot1" presStyleCnt="0">
        <dgm:presLayoutVars>
          <dgm:hierBranch val="init"/>
        </dgm:presLayoutVars>
      </dgm:prSet>
      <dgm:spPr/>
    </dgm:pt>
    <dgm:pt modelId="{45B2AC3E-7993-40FA-8D67-51E09C424DD2}" type="pres">
      <dgm:prSet presAssocID="{6C65E7A3-BB90-40DE-8C3A-45E9D112F211}" presName="rootComposite1" presStyleCnt="0"/>
      <dgm:spPr/>
    </dgm:pt>
    <dgm:pt modelId="{10786F8D-4FFB-48BD-B00F-F5C3D98FD246}" type="pres">
      <dgm:prSet presAssocID="{6C65E7A3-BB90-40DE-8C3A-45E9D112F211}" presName="rootText1" presStyleLbl="node0" presStyleIdx="0" presStyleCnt="1">
        <dgm:presLayoutVars>
          <dgm:chPref val="3"/>
        </dgm:presLayoutVars>
      </dgm:prSet>
      <dgm:spPr/>
      <dgm:t>
        <a:bodyPr/>
        <a:lstStyle/>
        <a:p>
          <a:endParaRPr lang="zh-CN" altLang="en-US"/>
        </a:p>
      </dgm:t>
    </dgm:pt>
    <dgm:pt modelId="{68C9C455-3033-4E71-8C12-9C998B144AF2}" type="pres">
      <dgm:prSet presAssocID="{6C65E7A3-BB90-40DE-8C3A-45E9D112F211}" presName="rootConnector1" presStyleLbl="node1" presStyleIdx="0" presStyleCnt="0"/>
      <dgm:spPr/>
      <dgm:t>
        <a:bodyPr/>
        <a:lstStyle/>
        <a:p>
          <a:endParaRPr lang="zh-CN" altLang="en-US"/>
        </a:p>
      </dgm:t>
    </dgm:pt>
    <dgm:pt modelId="{07A783B4-5BAD-4FFA-B0F9-49DD5BC2D463}" type="pres">
      <dgm:prSet presAssocID="{6C65E7A3-BB90-40DE-8C3A-45E9D112F211}" presName="hierChild2" presStyleCnt="0"/>
      <dgm:spPr/>
    </dgm:pt>
    <dgm:pt modelId="{FFE1F679-98B0-46C5-BD91-9DAFFECC4824}" type="pres">
      <dgm:prSet presAssocID="{4849FEA5-81B4-40F1-B469-F769AEDC3A8F}" presName="Name64" presStyleLbl="parChTrans1D2" presStyleIdx="0" presStyleCnt="2"/>
      <dgm:spPr/>
      <dgm:t>
        <a:bodyPr/>
        <a:lstStyle/>
        <a:p>
          <a:endParaRPr lang="zh-CN" altLang="en-US"/>
        </a:p>
      </dgm:t>
    </dgm:pt>
    <dgm:pt modelId="{594639DB-055C-4835-AA6C-AFBD76F898E9}" type="pres">
      <dgm:prSet presAssocID="{8441CB05-ED52-4B5F-A110-532913107B3B}" presName="hierRoot2" presStyleCnt="0">
        <dgm:presLayoutVars>
          <dgm:hierBranch val="init"/>
        </dgm:presLayoutVars>
      </dgm:prSet>
      <dgm:spPr/>
    </dgm:pt>
    <dgm:pt modelId="{D9BE99BE-6DC9-4F1D-8A00-0BBB917A9EFB}" type="pres">
      <dgm:prSet presAssocID="{8441CB05-ED52-4B5F-A110-532913107B3B}" presName="rootComposite" presStyleCnt="0"/>
      <dgm:spPr/>
    </dgm:pt>
    <dgm:pt modelId="{2960C011-A226-475A-905F-6CA7CEB1054B}" type="pres">
      <dgm:prSet presAssocID="{8441CB05-ED52-4B5F-A110-532913107B3B}" presName="rootText" presStyleLbl="node2" presStyleIdx="0" presStyleCnt="2">
        <dgm:presLayoutVars>
          <dgm:chPref val="3"/>
        </dgm:presLayoutVars>
      </dgm:prSet>
      <dgm:spPr/>
      <dgm:t>
        <a:bodyPr/>
        <a:lstStyle/>
        <a:p>
          <a:endParaRPr lang="zh-CN" altLang="en-US"/>
        </a:p>
      </dgm:t>
    </dgm:pt>
    <dgm:pt modelId="{0F512B84-9DC1-403D-881D-F22D4049C860}" type="pres">
      <dgm:prSet presAssocID="{8441CB05-ED52-4B5F-A110-532913107B3B}" presName="rootConnector" presStyleLbl="node2" presStyleIdx="0" presStyleCnt="2"/>
      <dgm:spPr/>
      <dgm:t>
        <a:bodyPr/>
        <a:lstStyle/>
        <a:p>
          <a:endParaRPr lang="zh-CN" altLang="en-US"/>
        </a:p>
      </dgm:t>
    </dgm:pt>
    <dgm:pt modelId="{7E0A6916-49BF-4015-8F86-3535E165D9D5}" type="pres">
      <dgm:prSet presAssocID="{8441CB05-ED52-4B5F-A110-532913107B3B}" presName="hierChild4" presStyleCnt="0"/>
      <dgm:spPr/>
    </dgm:pt>
    <dgm:pt modelId="{960D3999-488C-411E-937A-7298BA8A81FB}" type="pres">
      <dgm:prSet presAssocID="{8441CB05-ED52-4B5F-A110-532913107B3B}" presName="hierChild5" presStyleCnt="0"/>
      <dgm:spPr/>
    </dgm:pt>
    <dgm:pt modelId="{D3126870-16EA-4828-A472-DDEE2A9ACDF4}" type="pres">
      <dgm:prSet presAssocID="{7A29C7E5-B814-4A0D-B589-995320098EE3}" presName="Name64" presStyleLbl="parChTrans1D2" presStyleIdx="1" presStyleCnt="2"/>
      <dgm:spPr/>
      <dgm:t>
        <a:bodyPr/>
        <a:lstStyle/>
        <a:p>
          <a:endParaRPr lang="zh-CN" altLang="en-US"/>
        </a:p>
      </dgm:t>
    </dgm:pt>
    <dgm:pt modelId="{A6D769CC-FB59-4381-B73B-B0BC81DCE8FD}" type="pres">
      <dgm:prSet presAssocID="{AF4C8538-2D37-41FB-9E48-5C0916233C62}" presName="hierRoot2" presStyleCnt="0">
        <dgm:presLayoutVars>
          <dgm:hierBranch val="init"/>
        </dgm:presLayoutVars>
      </dgm:prSet>
      <dgm:spPr/>
    </dgm:pt>
    <dgm:pt modelId="{1A525C82-BCEC-435A-BF7B-BC336A047A3C}" type="pres">
      <dgm:prSet presAssocID="{AF4C8538-2D37-41FB-9E48-5C0916233C62}" presName="rootComposite" presStyleCnt="0"/>
      <dgm:spPr/>
    </dgm:pt>
    <dgm:pt modelId="{E10886DA-A9F0-4C5F-AADC-01E036F82BFC}" type="pres">
      <dgm:prSet presAssocID="{AF4C8538-2D37-41FB-9E48-5C0916233C62}" presName="rootText" presStyleLbl="node2" presStyleIdx="1" presStyleCnt="2">
        <dgm:presLayoutVars>
          <dgm:chPref val="3"/>
        </dgm:presLayoutVars>
      </dgm:prSet>
      <dgm:spPr/>
      <dgm:t>
        <a:bodyPr/>
        <a:lstStyle/>
        <a:p>
          <a:endParaRPr lang="zh-CN" altLang="en-US"/>
        </a:p>
      </dgm:t>
    </dgm:pt>
    <dgm:pt modelId="{D5B70CD8-4EF5-4361-A206-CD7AE1F541CA}" type="pres">
      <dgm:prSet presAssocID="{AF4C8538-2D37-41FB-9E48-5C0916233C62}" presName="rootConnector" presStyleLbl="node2" presStyleIdx="1" presStyleCnt="2"/>
      <dgm:spPr/>
      <dgm:t>
        <a:bodyPr/>
        <a:lstStyle/>
        <a:p>
          <a:endParaRPr lang="zh-CN" altLang="en-US"/>
        </a:p>
      </dgm:t>
    </dgm:pt>
    <dgm:pt modelId="{D7BC2BED-CA02-4205-9A23-C573D16CA5AC}" type="pres">
      <dgm:prSet presAssocID="{AF4C8538-2D37-41FB-9E48-5C0916233C62}" presName="hierChild4" presStyleCnt="0"/>
      <dgm:spPr/>
    </dgm:pt>
    <dgm:pt modelId="{DF8C8FD1-5E1B-4300-AB6E-4E70FB6FF78C}" type="pres">
      <dgm:prSet presAssocID="{AF4C8538-2D37-41FB-9E48-5C0916233C62}" presName="hierChild5" presStyleCnt="0"/>
      <dgm:spPr/>
    </dgm:pt>
    <dgm:pt modelId="{10333751-6B2F-44CD-B0BA-1DD1CFE9048B}" type="pres">
      <dgm:prSet presAssocID="{6C65E7A3-BB90-40DE-8C3A-45E9D112F211}" presName="hierChild3" presStyleCnt="0"/>
      <dgm:spPr/>
    </dgm:pt>
  </dgm:ptLst>
  <dgm:cxnLst>
    <dgm:cxn modelId="{CACE4572-64D0-41D8-BF8A-77E50DAF05B6}" type="presOf" srcId="{8441CB05-ED52-4B5F-A110-532913107B3B}" destId="{0F512B84-9DC1-403D-881D-F22D4049C860}" srcOrd="1" destOrd="0" presId="urn:microsoft.com/office/officeart/2009/3/layout/HorizontalOrganizationChart#2"/>
    <dgm:cxn modelId="{0E11D225-2C53-4157-A01B-57FD88036D4E}" srcId="{45CD44DA-1679-45FF-9AE4-0DA508CDA11B}" destId="{6C65E7A3-BB90-40DE-8C3A-45E9D112F211}" srcOrd="0" destOrd="0" parTransId="{64531A9C-C716-43C7-A328-46CAEF10AC27}" sibTransId="{F3047F4D-B636-4D11-AD2F-269837B71324}"/>
    <dgm:cxn modelId="{0669E356-87D1-4BC8-9F89-876844900B3C}" srcId="{6C65E7A3-BB90-40DE-8C3A-45E9D112F211}" destId="{8441CB05-ED52-4B5F-A110-532913107B3B}" srcOrd="0" destOrd="0" parTransId="{4849FEA5-81B4-40F1-B469-F769AEDC3A8F}" sibTransId="{343E7BAA-48B6-4F40-8361-822D09D66356}"/>
    <dgm:cxn modelId="{B44F5534-402A-4C23-AA5E-E84A4B802339}" type="presOf" srcId="{AF4C8538-2D37-41FB-9E48-5C0916233C62}" destId="{D5B70CD8-4EF5-4361-A206-CD7AE1F541CA}" srcOrd="1" destOrd="0" presId="urn:microsoft.com/office/officeart/2009/3/layout/HorizontalOrganizationChart#2"/>
    <dgm:cxn modelId="{EABEE7F7-F01F-4284-9226-17B20F24A4E0}" type="presOf" srcId="{4849FEA5-81B4-40F1-B469-F769AEDC3A8F}" destId="{FFE1F679-98B0-46C5-BD91-9DAFFECC4824}" srcOrd="0" destOrd="0" presId="urn:microsoft.com/office/officeart/2009/3/layout/HorizontalOrganizationChart#2"/>
    <dgm:cxn modelId="{9989D655-0923-4286-B06A-2D2AE30EF8F3}" type="presOf" srcId="{45CD44DA-1679-45FF-9AE4-0DA508CDA11B}" destId="{D9CFDFC5-4CFF-4EE1-925E-EF6DCE7B3985}" srcOrd="0" destOrd="0" presId="urn:microsoft.com/office/officeart/2009/3/layout/HorizontalOrganizationChart#2"/>
    <dgm:cxn modelId="{B8923162-A10B-492E-84A5-0EDCC48C09FF}" type="presOf" srcId="{6C65E7A3-BB90-40DE-8C3A-45E9D112F211}" destId="{68C9C455-3033-4E71-8C12-9C998B144AF2}" srcOrd="1" destOrd="0" presId="urn:microsoft.com/office/officeart/2009/3/layout/HorizontalOrganizationChart#2"/>
    <dgm:cxn modelId="{62D5203C-3632-41BE-BC69-ABBA9C800FED}" srcId="{6C65E7A3-BB90-40DE-8C3A-45E9D112F211}" destId="{AF4C8538-2D37-41FB-9E48-5C0916233C62}" srcOrd="1" destOrd="0" parTransId="{7A29C7E5-B814-4A0D-B589-995320098EE3}" sibTransId="{FA547864-8A7C-4073-9806-DF73449941DA}"/>
    <dgm:cxn modelId="{8F51C39F-34EF-4913-A53D-ADC6B2B90B10}" type="presOf" srcId="{7A29C7E5-B814-4A0D-B589-995320098EE3}" destId="{D3126870-16EA-4828-A472-DDEE2A9ACDF4}" srcOrd="0" destOrd="0" presId="urn:microsoft.com/office/officeart/2009/3/layout/HorizontalOrganizationChart#2"/>
    <dgm:cxn modelId="{F9648651-3BC6-4F31-B574-3A1D038A6837}" type="presOf" srcId="{8441CB05-ED52-4B5F-A110-532913107B3B}" destId="{2960C011-A226-475A-905F-6CA7CEB1054B}" srcOrd="0" destOrd="0" presId="urn:microsoft.com/office/officeart/2009/3/layout/HorizontalOrganizationChart#2"/>
    <dgm:cxn modelId="{2EF43E93-930F-4CCB-BB13-068746BFDB15}" type="presOf" srcId="{6C65E7A3-BB90-40DE-8C3A-45E9D112F211}" destId="{10786F8D-4FFB-48BD-B00F-F5C3D98FD246}" srcOrd="0" destOrd="0" presId="urn:microsoft.com/office/officeart/2009/3/layout/HorizontalOrganizationChart#2"/>
    <dgm:cxn modelId="{91EF39E5-B103-4DE5-A7A7-A3E4671B44C9}" type="presOf" srcId="{AF4C8538-2D37-41FB-9E48-5C0916233C62}" destId="{E10886DA-A9F0-4C5F-AADC-01E036F82BFC}" srcOrd="0" destOrd="0" presId="urn:microsoft.com/office/officeart/2009/3/layout/HorizontalOrganizationChart#2"/>
    <dgm:cxn modelId="{29FD0CAE-AD4D-469E-9F0F-F9089FE0CF29}" type="presParOf" srcId="{D9CFDFC5-4CFF-4EE1-925E-EF6DCE7B3985}" destId="{8DD107B7-3EE0-44D8-AE13-689565756B37}" srcOrd="0" destOrd="0" presId="urn:microsoft.com/office/officeart/2009/3/layout/HorizontalOrganizationChart#2"/>
    <dgm:cxn modelId="{28E9FDA5-723C-4242-B42F-E7EEB0C4B418}" type="presParOf" srcId="{8DD107B7-3EE0-44D8-AE13-689565756B37}" destId="{45B2AC3E-7993-40FA-8D67-51E09C424DD2}" srcOrd="0" destOrd="0" presId="urn:microsoft.com/office/officeart/2009/3/layout/HorizontalOrganizationChart#2"/>
    <dgm:cxn modelId="{90A7112C-FBC7-4E14-91F7-22FAD4B60D90}" type="presParOf" srcId="{45B2AC3E-7993-40FA-8D67-51E09C424DD2}" destId="{10786F8D-4FFB-48BD-B00F-F5C3D98FD246}" srcOrd="0" destOrd="0" presId="urn:microsoft.com/office/officeart/2009/3/layout/HorizontalOrganizationChart#2"/>
    <dgm:cxn modelId="{98FA72AC-A9D2-4EF1-BABE-0CECDDB43877}" type="presParOf" srcId="{45B2AC3E-7993-40FA-8D67-51E09C424DD2}" destId="{68C9C455-3033-4E71-8C12-9C998B144AF2}" srcOrd="1" destOrd="0" presId="urn:microsoft.com/office/officeart/2009/3/layout/HorizontalOrganizationChart#2"/>
    <dgm:cxn modelId="{DC23A4C3-4A6A-4580-BB85-5559818E2016}" type="presParOf" srcId="{8DD107B7-3EE0-44D8-AE13-689565756B37}" destId="{07A783B4-5BAD-4FFA-B0F9-49DD5BC2D463}" srcOrd="1" destOrd="0" presId="urn:microsoft.com/office/officeart/2009/3/layout/HorizontalOrganizationChart#2"/>
    <dgm:cxn modelId="{CC675DC9-461C-41F0-961B-F8263B0B623C}" type="presParOf" srcId="{07A783B4-5BAD-4FFA-B0F9-49DD5BC2D463}" destId="{FFE1F679-98B0-46C5-BD91-9DAFFECC4824}" srcOrd="0" destOrd="0" presId="urn:microsoft.com/office/officeart/2009/3/layout/HorizontalOrganizationChart#2"/>
    <dgm:cxn modelId="{A6629FDA-1A42-4FEF-8F8A-1125364104CC}" type="presParOf" srcId="{07A783B4-5BAD-4FFA-B0F9-49DD5BC2D463}" destId="{594639DB-055C-4835-AA6C-AFBD76F898E9}" srcOrd="1" destOrd="0" presId="urn:microsoft.com/office/officeart/2009/3/layout/HorizontalOrganizationChart#2"/>
    <dgm:cxn modelId="{3768713D-22CC-4C27-8A96-C35F415EC0DF}" type="presParOf" srcId="{594639DB-055C-4835-AA6C-AFBD76F898E9}" destId="{D9BE99BE-6DC9-4F1D-8A00-0BBB917A9EFB}" srcOrd="0" destOrd="0" presId="urn:microsoft.com/office/officeart/2009/3/layout/HorizontalOrganizationChart#2"/>
    <dgm:cxn modelId="{AAFEE325-4C3E-41AF-8698-2A5D16A2CEF4}" type="presParOf" srcId="{D9BE99BE-6DC9-4F1D-8A00-0BBB917A9EFB}" destId="{2960C011-A226-475A-905F-6CA7CEB1054B}" srcOrd="0" destOrd="0" presId="urn:microsoft.com/office/officeart/2009/3/layout/HorizontalOrganizationChart#2"/>
    <dgm:cxn modelId="{41F30EE7-69C4-4334-9ED0-CFF0DAE50053}" type="presParOf" srcId="{D9BE99BE-6DC9-4F1D-8A00-0BBB917A9EFB}" destId="{0F512B84-9DC1-403D-881D-F22D4049C860}" srcOrd="1" destOrd="0" presId="urn:microsoft.com/office/officeart/2009/3/layout/HorizontalOrganizationChart#2"/>
    <dgm:cxn modelId="{98512F8C-C0F2-49C7-99A1-0ADAD1594307}" type="presParOf" srcId="{594639DB-055C-4835-AA6C-AFBD76F898E9}" destId="{7E0A6916-49BF-4015-8F86-3535E165D9D5}" srcOrd="1" destOrd="0" presId="urn:microsoft.com/office/officeart/2009/3/layout/HorizontalOrganizationChart#2"/>
    <dgm:cxn modelId="{BD29A52F-157E-404D-BB0E-65D9CFB25A56}" type="presParOf" srcId="{594639DB-055C-4835-AA6C-AFBD76F898E9}" destId="{960D3999-488C-411E-937A-7298BA8A81FB}" srcOrd="2" destOrd="0" presId="urn:microsoft.com/office/officeart/2009/3/layout/HorizontalOrganizationChart#2"/>
    <dgm:cxn modelId="{4F9FE135-EDB4-4557-884B-08B8CB3222C6}" type="presParOf" srcId="{07A783B4-5BAD-4FFA-B0F9-49DD5BC2D463}" destId="{D3126870-16EA-4828-A472-DDEE2A9ACDF4}" srcOrd="2" destOrd="0" presId="urn:microsoft.com/office/officeart/2009/3/layout/HorizontalOrganizationChart#2"/>
    <dgm:cxn modelId="{5A80928C-75C7-42C7-9201-EA9F8A856E3F}" type="presParOf" srcId="{07A783B4-5BAD-4FFA-B0F9-49DD5BC2D463}" destId="{A6D769CC-FB59-4381-B73B-B0BC81DCE8FD}" srcOrd="3" destOrd="0" presId="urn:microsoft.com/office/officeart/2009/3/layout/HorizontalOrganizationChart#2"/>
    <dgm:cxn modelId="{E42C5386-9BC5-40BD-88DD-254811D2E33F}" type="presParOf" srcId="{A6D769CC-FB59-4381-B73B-B0BC81DCE8FD}" destId="{1A525C82-BCEC-435A-BF7B-BC336A047A3C}" srcOrd="0" destOrd="0" presId="urn:microsoft.com/office/officeart/2009/3/layout/HorizontalOrganizationChart#2"/>
    <dgm:cxn modelId="{116AAF3B-D570-4CDC-BC01-0994104FECBC}" type="presParOf" srcId="{1A525C82-BCEC-435A-BF7B-BC336A047A3C}" destId="{E10886DA-A9F0-4C5F-AADC-01E036F82BFC}" srcOrd="0" destOrd="0" presId="urn:microsoft.com/office/officeart/2009/3/layout/HorizontalOrganizationChart#2"/>
    <dgm:cxn modelId="{CD2CE5F7-B16A-404D-984D-BBE6BF5D784F}" type="presParOf" srcId="{1A525C82-BCEC-435A-BF7B-BC336A047A3C}" destId="{D5B70CD8-4EF5-4361-A206-CD7AE1F541CA}" srcOrd="1" destOrd="0" presId="urn:microsoft.com/office/officeart/2009/3/layout/HorizontalOrganizationChart#2"/>
    <dgm:cxn modelId="{067CA1C7-B5DA-491A-9178-818662E05D68}" type="presParOf" srcId="{A6D769CC-FB59-4381-B73B-B0BC81DCE8FD}" destId="{D7BC2BED-CA02-4205-9A23-C573D16CA5AC}" srcOrd="1" destOrd="0" presId="urn:microsoft.com/office/officeart/2009/3/layout/HorizontalOrganizationChart#2"/>
    <dgm:cxn modelId="{B9EF9F40-78AC-4A83-AC4A-38D98F1BFB70}" type="presParOf" srcId="{A6D769CC-FB59-4381-B73B-B0BC81DCE8FD}" destId="{DF8C8FD1-5E1B-4300-AB6E-4E70FB6FF78C}" srcOrd="2" destOrd="0" presId="urn:microsoft.com/office/officeart/2009/3/layout/HorizontalOrganizationChart#2"/>
    <dgm:cxn modelId="{D9CA0DD4-95B6-4850-96D3-C091D3CDA4BC}" type="presParOf" srcId="{8DD107B7-3EE0-44D8-AE13-689565756B37}" destId="{10333751-6B2F-44CD-B0BA-1DD1CFE9048B}" srcOrd="2" destOrd="0" presId="urn:microsoft.com/office/officeart/2009/3/layout/HorizontalOrganizationChar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26870-16EA-4828-A472-DDEE2A9ACDF4}">
      <dsp:nvSpPr>
        <dsp:cNvPr id="0" name=""/>
        <dsp:cNvSpPr/>
      </dsp:nvSpPr>
      <dsp:spPr>
        <a:xfrm>
          <a:off x="1642913" y="1098545"/>
          <a:ext cx="328229" cy="352847"/>
        </a:xfrm>
        <a:custGeom>
          <a:avLst/>
          <a:gdLst/>
          <a:ahLst/>
          <a:cxnLst/>
          <a:rect l="0" t="0" r="0" b="0"/>
          <a:pathLst>
            <a:path>
              <a:moveTo>
                <a:pt x="0" y="0"/>
              </a:moveTo>
              <a:lnTo>
                <a:pt x="164114" y="0"/>
              </a:lnTo>
              <a:lnTo>
                <a:pt x="164114" y="352847"/>
              </a:lnTo>
              <a:lnTo>
                <a:pt x="328229" y="35284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FE1F679-98B0-46C5-BD91-9DAFFECC4824}">
      <dsp:nvSpPr>
        <dsp:cNvPr id="0" name=""/>
        <dsp:cNvSpPr/>
      </dsp:nvSpPr>
      <dsp:spPr>
        <a:xfrm>
          <a:off x="1642913" y="745698"/>
          <a:ext cx="328229" cy="352847"/>
        </a:xfrm>
        <a:custGeom>
          <a:avLst/>
          <a:gdLst/>
          <a:ahLst/>
          <a:cxnLst/>
          <a:rect l="0" t="0" r="0" b="0"/>
          <a:pathLst>
            <a:path>
              <a:moveTo>
                <a:pt x="0" y="352847"/>
              </a:moveTo>
              <a:lnTo>
                <a:pt x="164114" y="352847"/>
              </a:lnTo>
              <a:lnTo>
                <a:pt x="164114" y="0"/>
              </a:lnTo>
              <a:lnTo>
                <a:pt x="328229" y="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10786F8D-4FFB-48BD-B00F-F5C3D98FD246}">
      <dsp:nvSpPr>
        <dsp:cNvPr id="0" name=""/>
        <dsp:cNvSpPr/>
      </dsp:nvSpPr>
      <dsp:spPr>
        <a:xfrm>
          <a:off x="1764" y="848270"/>
          <a:ext cx="1641148" cy="500550"/>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chemeClr val="tx1"/>
              </a:solidFill>
            </a:rPr>
            <a:t>散射</a:t>
          </a:r>
          <a:endParaRPr lang="zh-CN" altLang="en-US" sz="2800" kern="1200" dirty="0">
            <a:solidFill>
              <a:schemeClr val="tx1"/>
            </a:solidFill>
          </a:endParaRPr>
        </a:p>
      </dsp:txBody>
      <dsp:txXfrm>
        <a:off x="1764" y="848270"/>
        <a:ext cx="1641148" cy="500550"/>
      </dsp:txXfrm>
    </dsp:sp>
    <dsp:sp modelId="{2960C011-A226-475A-905F-6CA7CEB1054B}">
      <dsp:nvSpPr>
        <dsp:cNvPr id="0" name=""/>
        <dsp:cNvSpPr/>
      </dsp:nvSpPr>
      <dsp:spPr>
        <a:xfrm>
          <a:off x="1971143" y="495423"/>
          <a:ext cx="1641148" cy="500550"/>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chemeClr val="tx1"/>
              </a:solidFill>
            </a:rPr>
            <a:t>前向散射</a:t>
          </a:r>
          <a:endParaRPr lang="zh-CN" altLang="en-US" sz="2800" kern="1200" dirty="0">
            <a:solidFill>
              <a:schemeClr val="tx1"/>
            </a:solidFill>
          </a:endParaRPr>
        </a:p>
      </dsp:txBody>
      <dsp:txXfrm>
        <a:off x="1971143" y="495423"/>
        <a:ext cx="1641148" cy="500550"/>
      </dsp:txXfrm>
    </dsp:sp>
    <dsp:sp modelId="{E10886DA-A9F0-4C5F-AADC-01E036F82BFC}">
      <dsp:nvSpPr>
        <dsp:cNvPr id="0" name=""/>
        <dsp:cNvSpPr/>
      </dsp:nvSpPr>
      <dsp:spPr>
        <a:xfrm>
          <a:off x="1971143" y="1201117"/>
          <a:ext cx="1641148" cy="500550"/>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chemeClr val="tx1"/>
              </a:solidFill>
            </a:rPr>
            <a:t>后向散射</a:t>
          </a:r>
          <a:endParaRPr lang="zh-CN" altLang="en-US" sz="2800" kern="1200" dirty="0">
            <a:solidFill>
              <a:schemeClr val="tx1"/>
            </a:solidFill>
          </a:endParaRPr>
        </a:p>
      </dsp:txBody>
      <dsp:txXfrm>
        <a:off x="1971143" y="1201117"/>
        <a:ext cx="1641148" cy="50055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38.wmf"/><Relationship Id="rId7" Type="http://schemas.openxmlformats.org/officeDocument/2006/relationships/image" Target="../media/image42.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2A8A1-2718-456C-B6BB-4ED2E5219E3C}" type="datetimeFigureOut">
              <a:rPr lang="zh-CN" altLang="en-US" smtClean="0"/>
              <a:t>2016/9/5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50FCEC-76B1-462B-8480-C8B7B91DCBA3}" type="slidenum">
              <a:rPr lang="zh-CN" altLang="en-US" smtClean="0"/>
              <a:t>‹#›</a:t>
            </a:fld>
            <a:endParaRPr lang="zh-CN" altLang="en-US"/>
          </a:p>
        </p:txBody>
      </p:sp>
    </p:spTree>
    <p:extLst>
      <p:ext uri="{BB962C8B-B14F-4D97-AF65-F5344CB8AC3E}">
        <p14:creationId xmlns:p14="http://schemas.microsoft.com/office/powerpoint/2010/main" val="313576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50FCEC-76B1-462B-8480-C8B7B91DCBA3}" type="slidenum">
              <a:rPr lang="zh-CN" altLang="en-US" smtClean="0"/>
              <a:t>6</a:t>
            </a:fld>
            <a:endParaRPr lang="zh-CN" altLang="en-US"/>
          </a:p>
        </p:txBody>
      </p:sp>
    </p:spTree>
    <p:extLst>
      <p:ext uri="{BB962C8B-B14F-4D97-AF65-F5344CB8AC3E}">
        <p14:creationId xmlns:p14="http://schemas.microsoft.com/office/powerpoint/2010/main" val="28300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50FCEC-76B1-462B-8480-C8B7B91DCBA3}" type="slidenum">
              <a:rPr lang="zh-CN" altLang="en-US" smtClean="0"/>
              <a:t>19</a:t>
            </a:fld>
            <a:endParaRPr lang="zh-CN" altLang="en-US"/>
          </a:p>
        </p:txBody>
      </p:sp>
    </p:spTree>
    <p:extLst>
      <p:ext uri="{BB962C8B-B14F-4D97-AF65-F5344CB8AC3E}">
        <p14:creationId xmlns:p14="http://schemas.microsoft.com/office/powerpoint/2010/main" val="2348272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50FCEC-76B1-462B-8480-C8B7B91DCBA3}" type="slidenum">
              <a:rPr lang="zh-CN" altLang="en-US" smtClean="0"/>
              <a:t>22</a:t>
            </a:fld>
            <a:endParaRPr lang="zh-CN" altLang="en-US"/>
          </a:p>
        </p:txBody>
      </p:sp>
    </p:spTree>
    <p:extLst>
      <p:ext uri="{BB962C8B-B14F-4D97-AF65-F5344CB8AC3E}">
        <p14:creationId xmlns:p14="http://schemas.microsoft.com/office/powerpoint/2010/main" val="20699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50FCEC-76B1-462B-8480-C8B7B91DCBA3}" type="slidenum">
              <a:rPr lang="zh-CN" altLang="en-US" smtClean="0"/>
              <a:t>23</a:t>
            </a:fld>
            <a:endParaRPr lang="zh-CN" altLang="en-US"/>
          </a:p>
        </p:txBody>
      </p:sp>
    </p:spTree>
    <p:extLst>
      <p:ext uri="{BB962C8B-B14F-4D97-AF65-F5344CB8AC3E}">
        <p14:creationId xmlns:p14="http://schemas.microsoft.com/office/powerpoint/2010/main" val="36516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50FCEC-76B1-462B-8480-C8B7B91DCBA3}" type="slidenum">
              <a:rPr lang="zh-CN" altLang="en-US" smtClean="0"/>
              <a:t>10</a:t>
            </a:fld>
            <a:endParaRPr lang="zh-CN" altLang="en-US"/>
          </a:p>
        </p:txBody>
      </p:sp>
    </p:spTree>
    <p:extLst>
      <p:ext uri="{BB962C8B-B14F-4D97-AF65-F5344CB8AC3E}">
        <p14:creationId xmlns:p14="http://schemas.microsoft.com/office/powerpoint/2010/main" val="928132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50FCEC-76B1-462B-8480-C8B7B91DCBA3}" type="slidenum">
              <a:rPr lang="zh-CN" altLang="en-US" smtClean="0"/>
              <a:t>11</a:t>
            </a:fld>
            <a:endParaRPr lang="zh-CN" altLang="en-US"/>
          </a:p>
        </p:txBody>
      </p:sp>
    </p:spTree>
    <p:extLst>
      <p:ext uri="{BB962C8B-B14F-4D97-AF65-F5344CB8AC3E}">
        <p14:creationId xmlns:p14="http://schemas.microsoft.com/office/powerpoint/2010/main" val="1717010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50FCEC-76B1-462B-8480-C8B7B91DCBA3}" type="slidenum">
              <a:rPr lang="zh-CN" altLang="en-US" smtClean="0"/>
              <a:t>12</a:t>
            </a:fld>
            <a:endParaRPr lang="zh-CN" altLang="en-US"/>
          </a:p>
        </p:txBody>
      </p:sp>
    </p:spTree>
    <p:extLst>
      <p:ext uri="{BB962C8B-B14F-4D97-AF65-F5344CB8AC3E}">
        <p14:creationId xmlns:p14="http://schemas.microsoft.com/office/powerpoint/2010/main" val="377610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82D78A-A4DF-44D5-B1EE-94AD7DD2599D}" type="slidenum">
              <a:rPr lang="zh-CN" altLang="en-US" smtClean="0"/>
              <a:t>13</a:t>
            </a:fld>
            <a:endParaRPr lang="zh-CN" altLang="en-US"/>
          </a:p>
        </p:txBody>
      </p:sp>
    </p:spTree>
    <p:extLst>
      <p:ext uri="{BB962C8B-B14F-4D97-AF65-F5344CB8AC3E}">
        <p14:creationId xmlns:p14="http://schemas.microsoft.com/office/powerpoint/2010/main" val="1052953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50FCEC-76B1-462B-8480-C8B7B91DCBA3}" type="slidenum">
              <a:rPr lang="zh-CN" altLang="en-US" smtClean="0"/>
              <a:t>14</a:t>
            </a:fld>
            <a:endParaRPr lang="zh-CN" altLang="en-US"/>
          </a:p>
        </p:txBody>
      </p:sp>
    </p:spTree>
    <p:extLst>
      <p:ext uri="{BB962C8B-B14F-4D97-AF65-F5344CB8AC3E}">
        <p14:creationId xmlns:p14="http://schemas.microsoft.com/office/powerpoint/2010/main" val="233738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50FCEC-76B1-462B-8480-C8B7B91DCBA3}" type="slidenum">
              <a:rPr lang="zh-CN" altLang="en-US" smtClean="0"/>
              <a:t>15</a:t>
            </a:fld>
            <a:endParaRPr lang="zh-CN" altLang="en-US"/>
          </a:p>
        </p:txBody>
      </p:sp>
    </p:spTree>
    <p:extLst>
      <p:ext uri="{BB962C8B-B14F-4D97-AF65-F5344CB8AC3E}">
        <p14:creationId xmlns:p14="http://schemas.microsoft.com/office/powerpoint/2010/main" val="3850187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50FCEC-76B1-462B-8480-C8B7B91DCBA3}" type="slidenum">
              <a:rPr lang="zh-CN" altLang="en-US" smtClean="0"/>
              <a:t>16</a:t>
            </a:fld>
            <a:endParaRPr lang="zh-CN" altLang="en-US"/>
          </a:p>
        </p:txBody>
      </p:sp>
    </p:spTree>
    <p:extLst>
      <p:ext uri="{BB962C8B-B14F-4D97-AF65-F5344CB8AC3E}">
        <p14:creationId xmlns:p14="http://schemas.microsoft.com/office/powerpoint/2010/main" val="422397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50FCEC-76B1-462B-8480-C8B7B91DCBA3}" type="slidenum">
              <a:rPr lang="zh-CN" altLang="en-US" smtClean="0"/>
              <a:t>17</a:t>
            </a:fld>
            <a:endParaRPr lang="zh-CN" altLang="en-US"/>
          </a:p>
        </p:txBody>
      </p:sp>
    </p:spTree>
    <p:extLst>
      <p:ext uri="{BB962C8B-B14F-4D97-AF65-F5344CB8AC3E}">
        <p14:creationId xmlns:p14="http://schemas.microsoft.com/office/powerpoint/2010/main" val="2917274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9B9C495-DEF6-4E98-BD2A-4C5A61A99BB9}" type="datetimeFigureOut">
              <a:rPr lang="zh-CN" altLang="en-US" smtClean="0"/>
              <a:t>2016/9/5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2695012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B9C495-DEF6-4E98-BD2A-4C5A61A99BB9}" type="datetimeFigureOut">
              <a:rPr lang="zh-CN" altLang="en-US" smtClean="0"/>
              <a:t>2016/9/5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2921625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B9C495-DEF6-4E98-BD2A-4C5A61A99BB9}" type="datetimeFigureOut">
              <a:rPr lang="zh-CN" altLang="en-US" smtClean="0"/>
              <a:t>2016/9/5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996053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B9C495-DEF6-4E98-BD2A-4C5A61A99BB9}" type="datetimeFigureOut">
              <a:rPr lang="zh-CN" altLang="en-US" smtClean="0"/>
              <a:t>2016/9/5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1393840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9B9C495-DEF6-4E98-BD2A-4C5A61A99BB9}" type="datetimeFigureOut">
              <a:rPr lang="zh-CN" altLang="en-US" smtClean="0"/>
              <a:t>2016/9/5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3521631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9B9C495-DEF6-4E98-BD2A-4C5A61A99BB9}" type="datetimeFigureOut">
              <a:rPr lang="zh-CN" altLang="en-US" smtClean="0"/>
              <a:t>2016/9/5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375895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9B9C495-DEF6-4E98-BD2A-4C5A61A99BB9}" type="datetimeFigureOut">
              <a:rPr lang="zh-CN" altLang="en-US" smtClean="0"/>
              <a:t>2016/9/5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1855918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9B9C495-DEF6-4E98-BD2A-4C5A61A99BB9}" type="datetimeFigureOut">
              <a:rPr lang="zh-CN" altLang="en-US" smtClean="0"/>
              <a:t>2016/9/5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427454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B9C495-DEF6-4E98-BD2A-4C5A61A99BB9}" type="datetimeFigureOut">
              <a:rPr lang="zh-CN" altLang="en-US" smtClean="0"/>
              <a:t>2016/9/5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489737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9B9C495-DEF6-4E98-BD2A-4C5A61A99BB9}" type="datetimeFigureOut">
              <a:rPr lang="zh-CN" altLang="en-US" smtClean="0"/>
              <a:t>2016/9/5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1620191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9B9C495-DEF6-4E98-BD2A-4C5A61A99BB9}" type="datetimeFigureOut">
              <a:rPr lang="zh-CN" altLang="en-US" smtClean="0"/>
              <a:t>2016/9/5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110540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9C495-DEF6-4E98-BD2A-4C5A61A99BB9}" type="datetimeFigureOut">
              <a:rPr lang="zh-CN" altLang="en-US" smtClean="0"/>
              <a:t>2016/9/5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673B-2875-413E-9DBD-E6D3804563FF}" type="slidenum">
              <a:rPr lang="zh-CN" altLang="en-US" smtClean="0"/>
              <a:t>‹#›</a:t>
            </a:fld>
            <a:endParaRPr lang="zh-CN" altLang="en-US"/>
          </a:p>
        </p:txBody>
      </p:sp>
    </p:spTree>
    <p:extLst>
      <p:ext uri="{BB962C8B-B14F-4D97-AF65-F5344CB8AC3E}">
        <p14:creationId xmlns:p14="http://schemas.microsoft.com/office/powerpoint/2010/main" val="194840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1.xml"/><Relationship Id="rId7" Type="http://schemas.openxmlformats.org/officeDocument/2006/relationships/tags" Target="../tags/tag3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3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35.xml"/><Relationship Id="rId7" Type="http://schemas.openxmlformats.org/officeDocument/2006/relationships/tags" Target="../tags/tag36.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36.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40.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3.xml"/><Relationship Id="rId7" Type="http://schemas.openxmlformats.org/officeDocument/2006/relationships/image" Target="../media/image23.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4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27.emf"/><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6.emf"/><Relationship Id="rId5" Type="http://schemas.openxmlformats.org/officeDocument/2006/relationships/slideLayout" Target="../slideLayouts/slideLayout7.xml"/><Relationship Id="rId4" Type="http://schemas.openxmlformats.org/officeDocument/2006/relationships/tags" Target="../tags/tag48.xml"/></Relationships>
</file>

<file path=ppt/slides/_rels/slide19.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28.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52.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4.bin"/><Relationship Id="rId18" Type="http://schemas.openxmlformats.org/officeDocument/2006/relationships/oleObject" Target="../embeddings/oleObject7.bin"/><Relationship Id="rId3" Type="http://schemas.openxmlformats.org/officeDocument/2006/relationships/tags" Target="../tags/tag54.xml"/><Relationship Id="rId21" Type="http://schemas.openxmlformats.org/officeDocument/2006/relationships/image" Target="../media/image35.wmf"/><Relationship Id="rId7" Type="http://schemas.openxmlformats.org/officeDocument/2006/relationships/oleObject" Target="../embeddings/oleObject1.bin"/><Relationship Id="rId12" Type="http://schemas.openxmlformats.org/officeDocument/2006/relationships/image" Target="../media/image31.wmf"/><Relationship Id="rId17" Type="http://schemas.openxmlformats.org/officeDocument/2006/relationships/oleObject" Target="../embeddings/oleObject6.bin"/><Relationship Id="rId2" Type="http://schemas.openxmlformats.org/officeDocument/2006/relationships/tags" Target="../tags/tag53.xml"/><Relationship Id="rId16" Type="http://schemas.openxmlformats.org/officeDocument/2006/relationships/image" Target="../media/image33.wmf"/><Relationship Id="rId20" Type="http://schemas.openxmlformats.org/officeDocument/2006/relationships/oleObject" Target="../embeddings/oleObject8.bin"/><Relationship Id="rId1" Type="http://schemas.openxmlformats.org/officeDocument/2006/relationships/vmlDrawing" Target="../drawings/vmlDrawing1.vml"/><Relationship Id="rId6" Type="http://schemas.openxmlformats.org/officeDocument/2006/relationships/slideLayout" Target="../slideLayouts/slideLayout7.xml"/><Relationship Id="rId11" Type="http://schemas.openxmlformats.org/officeDocument/2006/relationships/oleObject" Target="../embeddings/oleObject3.bin"/><Relationship Id="rId5" Type="http://schemas.openxmlformats.org/officeDocument/2006/relationships/tags" Target="../tags/tag56.xml"/><Relationship Id="rId15" Type="http://schemas.openxmlformats.org/officeDocument/2006/relationships/oleObject" Target="../embeddings/oleObject5.bin"/><Relationship Id="rId10" Type="http://schemas.openxmlformats.org/officeDocument/2006/relationships/image" Target="../media/image30.wmf"/><Relationship Id="rId19" Type="http://schemas.openxmlformats.org/officeDocument/2006/relationships/image" Target="../media/image34.wmf"/><Relationship Id="rId4" Type="http://schemas.openxmlformats.org/officeDocument/2006/relationships/tags" Target="../tags/tag55.xml"/><Relationship Id="rId9" Type="http://schemas.openxmlformats.org/officeDocument/2006/relationships/oleObject" Target="../embeddings/oleObject2.bin"/><Relationship Id="rId14" Type="http://schemas.openxmlformats.org/officeDocument/2006/relationships/image" Target="../media/image32.wmf"/></Relationships>
</file>

<file path=ppt/slides/_rels/slide21.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12.bin"/><Relationship Id="rId18" Type="http://schemas.openxmlformats.org/officeDocument/2006/relationships/image" Target="../media/image41.wmf"/><Relationship Id="rId3" Type="http://schemas.openxmlformats.org/officeDocument/2006/relationships/tags" Target="../tags/tag58.xml"/><Relationship Id="rId21" Type="http://schemas.openxmlformats.org/officeDocument/2006/relationships/oleObject" Target="../embeddings/oleObject16.bin"/><Relationship Id="rId7" Type="http://schemas.openxmlformats.org/officeDocument/2006/relationships/oleObject" Target="../embeddings/oleObject9.bin"/><Relationship Id="rId12" Type="http://schemas.openxmlformats.org/officeDocument/2006/relationships/image" Target="../media/image38.wmf"/><Relationship Id="rId17" Type="http://schemas.openxmlformats.org/officeDocument/2006/relationships/oleObject" Target="../embeddings/oleObject14.bin"/><Relationship Id="rId2" Type="http://schemas.openxmlformats.org/officeDocument/2006/relationships/tags" Target="../tags/tag57.xml"/><Relationship Id="rId16" Type="http://schemas.openxmlformats.org/officeDocument/2006/relationships/image" Target="../media/image40.wmf"/><Relationship Id="rId20" Type="http://schemas.openxmlformats.org/officeDocument/2006/relationships/image" Target="../media/image42.wmf"/><Relationship Id="rId1" Type="http://schemas.openxmlformats.org/officeDocument/2006/relationships/vmlDrawing" Target="../drawings/vmlDrawing2.vml"/><Relationship Id="rId6" Type="http://schemas.openxmlformats.org/officeDocument/2006/relationships/slideLayout" Target="../slideLayouts/slideLayout7.xml"/><Relationship Id="rId11" Type="http://schemas.openxmlformats.org/officeDocument/2006/relationships/oleObject" Target="../embeddings/oleObject11.bin"/><Relationship Id="rId5" Type="http://schemas.openxmlformats.org/officeDocument/2006/relationships/tags" Target="../tags/tag60.xml"/><Relationship Id="rId15" Type="http://schemas.openxmlformats.org/officeDocument/2006/relationships/oleObject" Target="../embeddings/oleObject13.bin"/><Relationship Id="rId10" Type="http://schemas.openxmlformats.org/officeDocument/2006/relationships/image" Target="../media/image37.wmf"/><Relationship Id="rId19" Type="http://schemas.openxmlformats.org/officeDocument/2006/relationships/oleObject" Target="../embeddings/oleObject15.bin"/><Relationship Id="rId4" Type="http://schemas.openxmlformats.org/officeDocument/2006/relationships/tags" Target="../tags/tag59.xml"/><Relationship Id="rId9" Type="http://schemas.openxmlformats.org/officeDocument/2006/relationships/oleObject" Target="../embeddings/oleObject10.bin"/><Relationship Id="rId14" Type="http://schemas.openxmlformats.org/officeDocument/2006/relationships/image" Target="../media/image39.wmf"/><Relationship Id="rId22" Type="http://schemas.openxmlformats.org/officeDocument/2006/relationships/image" Target="../media/image43.wmf"/></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63.xml"/><Relationship Id="rId7" Type="http://schemas.openxmlformats.org/officeDocument/2006/relationships/image" Target="../media/image44.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64.xml"/></Relationships>
</file>

<file path=ppt/slides/_rels/slide23.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68.xml"/></Relationships>
</file>

<file path=ppt/slides/_rels/slide24.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47.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46.png"/><Relationship Id="rId5" Type="http://schemas.openxmlformats.org/officeDocument/2006/relationships/slideLayout" Target="../slideLayouts/slideLayout7.xml"/><Relationship Id="rId4" Type="http://schemas.openxmlformats.org/officeDocument/2006/relationships/tags" Target="../tags/tag72.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75.xml"/><Relationship Id="rId7" Type="http://schemas.openxmlformats.org/officeDocument/2006/relationships/image" Target="../media/image48.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6.xml"/><Relationship Id="rId5" Type="http://schemas.openxmlformats.org/officeDocument/2006/relationships/slideLayout" Target="../slideLayouts/slideLayout7.xml"/><Relationship Id="rId4" Type="http://schemas.openxmlformats.org/officeDocument/2006/relationships/tags" Target="../tags/tag76.xml"/><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Layout" Target="../slideLayouts/slideLayout7.xml"/><Relationship Id="rId4" Type="http://schemas.openxmlformats.org/officeDocument/2006/relationships/tags" Target="../tags/tag80.xml"/></Relationships>
</file>

<file path=ppt/slides/_rels/slide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Layout" Target="../slideLayouts/slideLayout7.xml"/><Relationship Id="rId4" Type="http://schemas.openxmlformats.org/officeDocument/2006/relationships/tags" Target="../tags/tag8.xml"/></Relationships>
</file>

<file path=ppt/slides/_rels/slide4.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jpeg"/><Relationship Id="rId5" Type="http://schemas.openxmlformats.org/officeDocument/2006/relationships/slideLayout" Target="../slideLayouts/slideLayout7.xml"/><Relationship Id="rId4" Type="http://schemas.openxmlformats.org/officeDocument/2006/relationships/tags" Target="../tags/tag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5.xml"/><Relationship Id="rId7" Type="http://schemas.openxmlformats.org/officeDocument/2006/relationships/tags" Target="../tags/tag16.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16.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0.xml"/><Relationship Id="rId5" Type="http://schemas.openxmlformats.org/officeDocument/2006/relationships/slideLayout" Target="../slideLayouts/slideLayout7.xml"/><Relationship Id="rId4" Type="http://schemas.openxmlformats.org/officeDocument/2006/relationships/tags" Target="../tags/tag20.xml"/></Relationships>
</file>

<file path=ppt/slides/_rels/slide8.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png"/><Relationship Id="rId5" Type="http://schemas.openxmlformats.org/officeDocument/2006/relationships/slideLayout" Target="../slideLayouts/slideLayout7.xml"/><Relationship Id="rId4" Type="http://schemas.openxmlformats.org/officeDocument/2006/relationships/tags" Target="../tags/tag24.xml"/></Relationships>
</file>

<file path=ppt/slides/_rels/slide9.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8.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28.xml"/><Relationship Id="rId5" Type="http://schemas.openxmlformats.org/officeDocument/2006/relationships/slideLayout" Target="../slideLayouts/slideLayout7.xml"/><Relationship Id="rId4"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868681"/>
            <a:ext cx="9144000" cy="2125980"/>
          </a:xfrm>
        </p:spPr>
        <p:txBody>
          <a:bodyPr>
            <a:normAutofit/>
          </a:bodyPr>
          <a:lstStyle/>
          <a:p>
            <a:r>
              <a:rPr lang="en-US" altLang="zh-CN" dirty="0" smtClean="0"/>
              <a:t/>
            </a:r>
            <a:br>
              <a:rPr lang="en-US" altLang="zh-CN" dirty="0" smtClean="0"/>
            </a:br>
            <a:r>
              <a:rPr lang="zh-CN" altLang="en-US" dirty="0" smtClean="0"/>
              <a:t>水下图像复原综述</a:t>
            </a:r>
            <a:endParaRPr lang="zh-CN" altLang="en-US" dirty="0"/>
          </a:p>
        </p:txBody>
      </p:sp>
      <p:sp>
        <p:nvSpPr>
          <p:cNvPr id="3" name="副标题 2"/>
          <p:cNvSpPr>
            <a:spLocks noGrp="1"/>
          </p:cNvSpPr>
          <p:nvPr>
            <p:ph type="subTitle" idx="1"/>
          </p:nvPr>
        </p:nvSpPr>
        <p:spPr/>
        <p:txBody>
          <a:bodyPr>
            <a:normAutofit fontScale="77500" lnSpcReduction="20000"/>
          </a:bodyPr>
          <a:lstStyle/>
          <a:p>
            <a:endParaRPr lang="en-US" altLang="zh-CN" dirty="0" smtClean="0"/>
          </a:p>
          <a:p>
            <a:endParaRPr lang="en-US" altLang="zh-CN" dirty="0"/>
          </a:p>
          <a:p>
            <a:r>
              <a:rPr lang="zh-CN" altLang="en-US" dirty="0" smtClean="0"/>
              <a:t>张齐齐</a:t>
            </a:r>
            <a:endParaRPr lang="en-US" altLang="zh-CN" dirty="0" smtClean="0"/>
          </a:p>
          <a:p>
            <a:endParaRPr lang="en-US" altLang="zh-CN" dirty="0"/>
          </a:p>
          <a:p>
            <a:r>
              <a:rPr lang="en-US" altLang="zh-CN" dirty="0" smtClean="0"/>
              <a:t>2016</a:t>
            </a:r>
            <a:r>
              <a:rPr lang="zh-CN" altLang="en-US" dirty="0" smtClean="0"/>
              <a:t>年</a:t>
            </a:r>
            <a:r>
              <a:rPr lang="en-US" altLang="zh-CN" dirty="0" smtClean="0"/>
              <a:t>9</a:t>
            </a:r>
            <a:r>
              <a:rPr lang="zh-CN" altLang="en-US" dirty="0" smtClean="0"/>
              <a:t>月</a:t>
            </a:r>
            <a:r>
              <a:rPr lang="en-US" altLang="zh-CN" dirty="0" smtClean="0"/>
              <a:t>4</a:t>
            </a:r>
            <a:r>
              <a:rPr lang="zh-CN" altLang="en-US" dirty="0" smtClean="0"/>
              <a:t>日</a:t>
            </a:r>
            <a:endParaRPr lang="zh-CN" altLang="en-US" dirty="0"/>
          </a:p>
        </p:txBody>
      </p:sp>
    </p:spTree>
    <p:extLst>
      <p:ext uri="{BB962C8B-B14F-4D97-AF65-F5344CB8AC3E}">
        <p14:creationId xmlns:p14="http://schemas.microsoft.com/office/powerpoint/2010/main" val="303329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矩形 7"/>
              <p:cNvSpPr/>
              <p:nvPr/>
            </p:nvSpPr>
            <p:spPr>
              <a:xfrm>
                <a:off x="1624600" y="1980193"/>
                <a:ext cx="7325090" cy="1329595"/>
              </a:xfrm>
              <a:prstGeom prst="rect">
                <a:avLst/>
              </a:prstGeom>
            </p:spPr>
            <p:txBody>
              <a:bodyPr wrap="square">
                <a:spAutoFit/>
              </a:bodyPr>
              <a:lstStyle/>
              <a:p>
                <a:pPr marL="457200" indent="-457200">
                  <a:lnSpc>
                    <a:spcPct val="80000"/>
                  </a:lnSpc>
                  <a:spcBef>
                    <a:spcPts val="1000"/>
                  </a:spcBef>
                  <a:spcAft>
                    <a:spcPts val="600"/>
                  </a:spcAft>
                  <a:buFont typeface="Arial" panose="020B0604020202020204" pitchFamily="34" charset="0"/>
                  <a:buChar char="•"/>
                </a:pPr>
                <a:endParaRPr lang="en-US" altLang="zh-CN" sz="2800" dirty="0">
                  <a:solidFill>
                    <a:schemeClr val="accent1"/>
                  </a:solidFill>
                </a:endParaRPr>
              </a:p>
              <a:p>
                <a:pPr lvl="1" algn="ctr">
                  <a:spcAft>
                    <a:spcPts val="600"/>
                  </a:spcAft>
                </a:pPr>
                <a14:m>
                  <m:oMath xmlns:m="http://schemas.openxmlformats.org/officeDocument/2006/math">
                    <m:r>
                      <a:rPr lang="en-US" altLang="zh-CN" sz="2400" i="1">
                        <a:latin typeface="Cambria Math" panose="02040503050406030204" pitchFamily="18" charset="0"/>
                        <a:cs typeface="Times New Roman" panose="02020603050405020304" pitchFamily="18" charset="0"/>
                      </a:rPr>
                      <m:t>𝑔</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𝑦</m:t>
                        </m:r>
                      </m:e>
                    </m:d>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𝐻</m:t>
                    </m:r>
                    <m:d>
                      <m:dPr>
                        <m:begChr m:val="["/>
                        <m:endChr m:val="]"/>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𝑓</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𝑥</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𝑦</m:t>
                        </m:r>
                        <m:r>
                          <a:rPr lang="en-US" altLang="zh-CN" sz="2400" i="1">
                            <a:latin typeface="Cambria Math" panose="02040503050406030204" pitchFamily="18" charset="0"/>
                            <a:cs typeface="Times New Roman" panose="02020603050405020304" pitchFamily="18" charset="0"/>
                          </a:rPr>
                          <m:t>)</m:t>
                        </m:r>
                      </m:e>
                    </m:d>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𝑛</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𝑦</m:t>
                        </m:r>
                      </m:e>
                    </m:d>
                  </m:oMath>
                </a14:m>
                <a:r>
                  <a:rPr lang="en-US" altLang="zh-CN" sz="2400" dirty="0">
                    <a:latin typeface="Times New Roman" panose="02020603050405020304" pitchFamily="18" charset="0"/>
                    <a:cs typeface="Times New Roman" panose="02020603050405020304" pitchFamily="18" charset="0"/>
                  </a:rPr>
                  <a:t>	</a:t>
                </a:r>
              </a:p>
              <a:p>
                <a:pPr lvl="1" algn="just">
                  <a:spcAft>
                    <a:spcPts val="1200"/>
                  </a:spcAft>
                </a:pPr>
                <a:r>
                  <a:rPr lang="en-US" altLang="zh-CN" sz="2400" dirty="0">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h</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𝑦</m:t>
                        </m:r>
                      </m:e>
                    </m:d>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𝑓</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𝑦</m:t>
                        </m:r>
                      </m:e>
                    </m:d>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𝑛</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𝑦</m:t>
                        </m:r>
                      </m:e>
                    </m:d>
                  </m:oMath>
                </a14:m>
                <a:r>
                  <a:rPr lang="en-US" altLang="zh-CN" sz="2000" dirty="0">
                    <a:latin typeface="Times New Roman" panose="02020603050405020304" pitchFamily="18" charset="0"/>
                    <a:cs typeface="Times New Roman" panose="02020603050405020304" pitchFamily="18" charset="0"/>
                  </a:rPr>
                  <a:t>	</a:t>
                </a:r>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1624600" y="1980193"/>
                <a:ext cx="7325090" cy="1329595"/>
              </a:xfrm>
              <a:prstGeom prst="rect">
                <a:avLst/>
              </a:prstGeom>
              <a:blipFill rotWithShape="0">
                <a:blip r:embed="rId3"/>
                <a:stretch>
                  <a:fillRect b="-55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838200" y="2938295"/>
                <a:ext cx="10411740" cy="3077766"/>
              </a:xfrm>
              <a:prstGeom prst="rect">
                <a:avLst/>
              </a:prstGeom>
            </p:spPr>
            <p:txBody>
              <a:bodyPr wrap="square">
                <a:spAutoFit/>
              </a:bodyPr>
              <a:lstStyle/>
              <a:p>
                <a:r>
                  <a:rPr lang="en-US" altLang="zh-CN" sz="2400" dirty="0" smtClean="0">
                    <a:cs typeface="Times New Roman" panose="02020603050405020304" pitchFamily="18" charset="0"/>
                  </a:rPr>
                  <a:t>       </a:t>
                </a:r>
              </a:p>
              <a:p>
                <a:pPr lvl="1" algn="just">
                  <a:spcAft>
                    <a:spcPts val="1200"/>
                  </a:spcAft>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 </m:t>
                    </m:r>
                    <m:r>
                      <a:rPr lang="en-US" altLang="zh-CN" sz="2000" i="1" smtClean="0">
                        <a:latin typeface="Cambria Math" panose="02040503050406030204" pitchFamily="18" charset="0"/>
                        <a:cs typeface="Times New Roman" panose="02020603050405020304" pitchFamily="18" charset="0"/>
                      </a:rPr>
                      <m:t>𝑓</m:t>
                    </m:r>
                    <m:d>
                      <m:dPr>
                        <m:ctrlPr>
                          <a:rPr lang="en-US" altLang="zh-CN" sz="2000" i="1" smtClean="0">
                            <a:latin typeface="Cambria Math" panose="02040503050406030204" pitchFamily="18" charset="0"/>
                            <a:cs typeface="Times New Roman" panose="02020603050405020304" pitchFamily="18" charset="0"/>
                          </a:rPr>
                        </m:ctrlPr>
                      </m:dPr>
                      <m:e>
                        <m:r>
                          <a:rPr lang="en-US" altLang="zh-CN" sz="2000" i="1" smtClean="0">
                            <a:latin typeface="Cambria Math" panose="02040503050406030204" pitchFamily="18" charset="0"/>
                            <a:cs typeface="Times New Roman" panose="02020603050405020304" pitchFamily="18" charset="0"/>
                          </a:rPr>
                          <m:t>𝑥</m:t>
                        </m:r>
                        <m:r>
                          <a:rPr lang="en-US" altLang="zh-CN" sz="2000" i="1" smtClean="0">
                            <a:latin typeface="Cambria Math" panose="02040503050406030204" pitchFamily="18" charset="0"/>
                            <a:cs typeface="Times New Roman" panose="02020603050405020304" pitchFamily="18" charset="0"/>
                          </a:rPr>
                          <m:t>,</m:t>
                        </m:r>
                        <m:r>
                          <a:rPr lang="en-US" altLang="zh-CN" sz="2000" i="1" smtClean="0">
                            <a:latin typeface="Cambria Math" panose="02040503050406030204" pitchFamily="18" charset="0"/>
                            <a:cs typeface="Times New Roman" panose="02020603050405020304" pitchFamily="18" charset="0"/>
                          </a:rPr>
                          <m:t>𝑦</m:t>
                        </m:r>
                      </m:e>
                    </m:d>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t>物体</a:t>
                </a:r>
                <a:r>
                  <a:rPr lang="zh-CN" altLang="en-US" sz="2000" dirty="0"/>
                  <a:t>的原始</a:t>
                </a:r>
                <a:r>
                  <a:rPr lang="zh-CN" altLang="en-US" sz="2000" dirty="0" smtClean="0"/>
                  <a:t>图像</a:t>
                </a:r>
                <a:endParaRPr lang="en-US" altLang="zh-CN" sz="2000" dirty="0" smtClean="0"/>
              </a:p>
              <a:p>
                <a:pPr lvl="1" algn="just">
                  <a:spcAft>
                    <a:spcPts val="1200"/>
                  </a:spcAft>
                </a:pPr>
                <a:r>
                  <a:rPr lang="en-US" altLang="zh-CN"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x</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y</a:t>
                </a:r>
                <a:r>
                  <a:rPr lang="en-US" altLang="zh-CN" sz="2000" dirty="0" smtClean="0">
                    <a:latin typeface="Times New Roman" panose="02020603050405020304" pitchFamily="18" charset="0"/>
                    <a:cs typeface="Times New Roman" panose="02020603050405020304" pitchFamily="18" charset="0"/>
                  </a:rPr>
                  <a:t>)</a:t>
                </a:r>
                <a:r>
                  <a:rPr lang="zh-CN" altLang="en-US" sz="2000" dirty="0"/>
                  <a:t>：</a:t>
                </a:r>
                <a:r>
                  <a:rPr lang="zh-CN" altLang="en-US" sz="2000" dirty="0" smtClean="0"/>
                  <a:t>二</a:t>
                </a:r>
                <a:r>
                  <a:rPr lang="zh-CN" altLang="en-US" sz="2000" dirty="0"/>
                  <a:t>维图像中各像素点的坐标</a:t>
                </a:r>
                <a:r>
                  <a:rPr lang="zh-CN" altLang="en-US" sz="2000" dirty="0" smtClean="0"/>
                  <a:t>位置</a:t>
                </a:r>
                <a:endParaRPr lang="en-US" altLang="zh-CN" sz="2000" dirty="0">
                  <a:cs typeface="Times New Roman" panose="02020603050405020304" pitchFamily="18" charset="0"/>
                </a:endParaRPr>
              </a:p>
              <a:p>
                <a:pPr lvl="1" algn="just">
                  <a:spcAft>
                    <a:spcPts val="1200"/>
                  </a:spcAft>
                </a:pPr>
                <a:r>
                  <a:rPr lang="en-US" altLang="zh-CN" sz="2000" dirty="0" smtClean="0">
                    <a:cs typeface="Times New Roman" panose="02020603050405020304" pitchFamily="18" charset="0"/>
                  </a:rPr>
                  <a:t>           </a:t>
                </a:r>
                <a:r>
                  <a:rPr lang="en-US" altLang="zh-CN" sz="2000" dirty="0" smtClean="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t>卷积</a:t>
                </a:r>
                <a:r>
                  <a:rPr lang="zh-CN" altLang="en-US" sz="2000" dirty="0"/>
                  <a:t>运算</a:t>
                </a:r>
                <a:endParaRPr lang="en-US" altLang="zh-CN" sz="2000" dirty="0" smtClean="0"/>
              </a:p>
              <a:p>
                <a:pPr lvl="1" algn="just">
                  <a:spcAft>
                    <a:spcPts val="1200"/>
                  </a:spcAft>
                </a:pPr>
                <a:r>
                  <a:rPr lang="en-US" altLang="zh-CN" sz="2000" dirty="0" smtClean="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h</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𝑥</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𝑦</m:t>
                        </m:r>
                      </m:e>
                    </m:d>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t>系统</a:t>
                </a:r>
                <a:r>
                  <a:rPr lang="zh-CN" altLang="en-US" sz="2000" dirty="0"/>
                  <a:t>函数</a:t>
                </a:r>
                <a:endParaRPr lang="en-US" altLang="zh-CN" sz="2000" dirty="0"/>
              </a:p>
              <a:p>
                <a:pPr lvl="1" algn="just">
                  <a:spcAft>
                    <a:spcPts val="1200"/>
                  </a:spcAft>
                </a:pPr>
                <a:r>
                  <a:rPr lang="en-US" altLang="zh-CN" sz="2000" dirty="0" smtClean="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𝑔</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𝑥</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𝑦</m:t>
                        </m:r>
                      </m:e>
                    </m:d>
                    <m:r>
                      <a:rPr lang="zh-CN" altLang="en-US" sz="2000" b="0" i="1" smtClean="0">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退化</m:t>
                    </m:r>
                    <m:r>
                      <a:rPr lang="zh-CN" altLang="en-US" sz="2000" b="0" i="1" smtClean="0">
                        <a:latin typeface="Cambria Math" panose="02040503050406030204" pitchFamily="18" charset="0"/>
                        <a:cs typeface="Times New Roman" panose="02020603050405020304" pitchFamily="18" charset="0"/>
                      </a:rPr>
                      <m:t>后</m:t>
                    </m:r>
                  </m:oMath>
                </a14:m>
                <a:r>
                  <a:rPr lang="zh-CN" altLang="en-US" sz="2000" dirty="0" smtClean="0"/>
                  <a:t>的图像</a:t>
                </a:r>
                <a:endParaRPr lang="en-US" altLang="zh-CN" sz="2000" dirty="0" smtClean="0"/>
              </a:p>
              <a:p>
                <a:pPr lvl="1" algn="just">
                  <a:spcAft>
                    <a:spcPts val="1200"/>
                  </a:spcAft>
                </a:pPr>
                <a:r>
                  <a:rPr lang="en-US" altLang="zh-CN" sz="2000" dirty="0" smtClean="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𝑛</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𝑥</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𝑦</m:t>
                        </m:r>
                      </m:e>
                    </m:d>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t>噪声干扰</a:t>
                </a:r>
                <a:endParaRPr lang="zh-CN" altLang="en-US" sz="2000" dirty="0"/>
              </a:p>
            </p:txBody>
          </p:sp>
        </mc:Choice>
        <mc:Fallback>
          <p:sp>
            <p:nvSpPr>
              <p:cNvPr id="9" name="矩形 8"/>
              <p:cNvSpPr>
                <a:spLocks noRot="1" noChangeAspect="1" noMove="1" noResize="1" noEditPoints="1" noAdjustHandles="1" noChangeArrowheads="1" noChangeShapeType="1" noTextEdit="1"/>
              </p:cNvSpPr>
              <p:nvPr/>
            </p:nvSpPr>
            <p:spPr>
              <a:xfrm>
                <a:off x="838200" y="2938295"/>
                <a:ext cx="10411740" cy="3077766"/>
              </a:xfrm>
              <a:prstGeom prst="rect">
                <a:avLst/>
              </a:prstGeom>
              <a:blipFill rotWithShape="0">
                <a:blip r:embed="rId4"/>
                <a:stretch>
                  <a:fillRect b="-19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925510" y="5424294"/>
                <a:ext cx="104812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New Roman" panose="02020603050405020304" pitchFamily="18" charset="0"/>
                        </a:rPr>
                        <m:t>𝑓</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𝑦</m:t>
                          </m:r>
                        </m:e>
                      </m:d>
                    </m:oMath>
                  </m:oMathPara>
                </a14:m>
                <a:endParaRPr lang="zh-CN" altLang="en-US" sz="24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4925510" y="5424294"/>
                <a:ext cx="1048123" cy="461665"/>
              </a:xfrm>
              <a:prstGeom prst="rect">
                <a:avLst/>
              </a:prstGeom>
              <a:blipFill rotWithShape="0">
                <a:blip r:embed="rId5"/>
                <a:stretch>
                  <a:fillRect l="-5233" b="-17105"/>
                </a:stretch>
              </a:blipFill>
            </p:spPr>
            <p:txBody>
              <a:bodyPr/>
              <a:lstStyle/>
              <a:p>
                <a:r>
                  <a:rPr lang="zh-CN" altLang="en-US">
                    <a:noFill/>
                  </a:rPr>
                  <a:t> </a:t>
                </a:r>
              </a:p>
            </p:txBody>
          </p:sp>
        </mc:Fallback>
      </mc:AlternateContent>
      <p:cxnSp>
        <p:nvCxnSpPr>
          <p:cNvPr id="11" name="直接箭头连接符 10"/>
          <p:cNvCxnSpPr/>
          <p:nvPr/>
        </p:nvCxnSpPr>
        <p:spPr>
          <a:xfrm flipV="1">
            <a:off x="5973703" y="5678669"/>
            <a:ext cx="45720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6440940" y="5455795"/>
                <a:ext cx="1783202" cy="461665"/>
              </a:xfrm>
              <a:prstGeom prst="rect">
                <a:avLst/>
              </a:prstGeom>
              <a:noFill/>
              <a:ln w="19050">
                <a:solidFill>
                  <a:schemeClr val="tx1"/>
                </a:solidFill>
                <a:prstDash val="solid"/>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New Roman" panose="02020603050405020304" pitchFamily="18" charset="0"/>
                        </a:rPr>
                        <m:t>𝐻</m:t>
                      </m:r>
                      <m:d>
                        <m:dPr>
                          <m:begChr m:val="["/>
                          <m:endChr m:val="]"/>
                          <m:ctrlPr>
                            <a:rPr lang="en-US" altLang="zh-CN" sz="2400" i="1">
                              <a:latin typeface="Cambria Math" panose="02040503050406030204" pitchFamily="18" charset="0"/>
                              <a:cs typeface="Times New Roman" panose="02020603050405020304" pitchFamily="18" charset="0"/>
                            </a:rPr>
                          </m:ctrlPr>
                        </m:dPr>
                        <m:e>
                          <m:r>
                            <a:rPr lang="en-US" altLang="zh-CN" sz="2400" i="1" smtClean="0">
                              <a:latin typeface="Cambria Math" panose="02040503050406030204" pitchFamily="18" charset="0"/>
                              <a:cs typeface="Times New Roman" panose="02020603050405020304" pitchFamily="18" charset="0"/>
                            </a:rPr>
                            <m:t>𝑓</m:t>
                          </m:r>
                          <m:r>
                            <a:rPr lang="en-US" altLang="zh-CN" sz="2400" i="1" smtClean="0">
                              <a:latin typeface="Cambria Math" panose="02040503050406030204" pitchFamily="18" charset="0"/>
                              <a:cs typeface="Times New Roman" panose="02020603050405020304" pitchFamily="18" charset="0"/>
                            </a:rPr>
                            <m:t>(</m:t>
                          </m:r>
                          <m:r>
                            <a:rPr lang="en-US" altLang="zh-CN" sz="2400" i="1" smtClean="0">
                              <a:latin typeface="Cambria Math" panose="02040503050406030204" pitchFamily="18" charset="0"/>
                              <a:cs typeface="Times New Roman" panose="02020603050405020304" pitchFamily="18" charset="0"/>
                            </a:rPr>
                            <m:t>𝑥</m:t>
                          </m:r>
                          <m:r>
                            <a:rPr lang="en-US" altLang="zh-CN" sz="2400" i="1" smtClean="0">
                              <a:latin typeface="Cambria Math" panose="02040503050406030204" pitchFamily="18" charset="0"/>
                              <a:cs typeface="Times New Roman" panose="02020603050405020304" pitchFamily="18" charset="0"/>
                            </a:rPr>
                            <m:t>,</m:t>
                          </m:r>
                          <m:r>
                            <a:rPr lang="en-US" altLang="zh-CN" sz="2400" i="1" smtClean="0">
                              <a:latin typeface="Cambria Math" panose="02040503050406030204" pitchFamily="18" charset="0"/>
                              <a:cs typeface="Times New Roman" panose="02020603050405020304" pitchFamily="18" charset="0"/>
                            </a:rPr>
                            <m:t>𝑦</m:t>
                          </m:r>
                          <m:r>
                            <a:rPr lang="en-US" altLang="zh-CN" sz="2400" i="1" smtClean="0">
                              <a:latin typeface="Cambria Math" panose="02040503050406030204" pitchFamily="18" charset="0"/>
                              <a:cs typeface="Times New Roman" panose="02020603050405020304" pitchFamily="18" charset="0"/>
                            </a:rPr>
                            <m:t>)</m:t>
                          </m:r>
                        </m:e>
                      </m:d>
                    </m:oMath>
                  </m:oMathPara>
                </a14:m>
                <a:endParaRPr lang="zh-CN" altLang="en-US" sz="24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440940" y="5455795"/>
                <a:ext cx="1783202" cy="461665"/>
              </a:xfrm>
              <a:prstGeom prst="rect">
                <a:avLst/>
              </a:prstGeom>
              <a:blipFill rotWithShape="0">
                <a:blip r:embed="rId6"/>
                <a:stretch>
                  <a:fillRect b="-13924"/>
                </a:stretch>
              </a:blipFill>
              <a:ln w="19050">
                <a:solidFill>
                  <a:schemeClr val="tx1"/>
                </a:solidFill>
                <a:prstDash val="solid"/>
              </a:ln>
            </p:spPr>
            <p:txBody>
              <a:bodyPr/>
              <a:lstStyle/>
              <a:p>
                <a:r>
                  <a:rPr lang="zh-CN" altLang="en-US">
                    <a:noFill/>
                  </a:rPr>
                  <a:t> </a:t>
                </a:r>
              </a:p>
            </p:txBody>
          </p:sp>
        </mc:Fallback>
      </mc:AlternateContent>
      <p:sp>
        <p:nvSpPr>
          <p:cNvPr id="13" name="椭圆 12"/>
          <p:cNvSpPr/>
          <p:nvPr/>
        </p:nvSpPr>
        <p:spPr>
          <a:xfrm>
            <a:off x="8849355" y="5441920"/>
            <a:ext cx="399848" cy="461665"/>
          </a:xfrm>
          <a:prstGeom prst="ellipse">
            <a:avLst/>
          </a:prstGeom>
          <a:solidFill>
            <a:schemeClr val="bg1"/>
          </a:solidFill>
          <a:ln w="19050">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smtClean="0"/>
              <a:t>+</a:t>
            </a:r>
            <a:endParaRPr lang="zh-CN" altLang="en-US" sz="2800" dirty="0"/>
          </a:p>
        </p:txBody>
      </p:sp>
      <p:cxnSp>
        <p:nvCxnSpPr>
          <p:cNvPr id="14" name="直接箭头连接符 13"/>
          <p:cNvCxnSpPr/>
          <p:nvPr/>
        </p:nvCxnSpPr>
        <p:spPr>
          <a:xfrm flipV="1">
            <a:off x="8296425" y="5672752"/>
            <a:ext cx="480646"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p:cNvCxnSpPr>
            <a:stCxn id="16" idx="2"/>
            <a:endCxn id="13" idx="0"/>
          </p:cNvCxnSpPr>
          <p:nvPr/>
        </p:nvCxnSpPr>
        <p:spPr>
          <a:xfrm>
            <a:off x="9049279" y="5069301"/>
            <a:ext cx="0" cy="3726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8380558" y="4607636"/>
                <a:ext cx="1337441" cy="461665"/>
              </a:xfrm>
              <a:prstGeom prst="rect">
                <a:avLst/>
              </a:prstGeom>
              <a:noFill/>
              <a:ln w="19050">
                <a:solidFill>
                  <a:schemeClr val="tx1"/>
                </a:solidFill>
                <a:prstDash val="solid"/>
              </a:ln>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zh-CN" sz="2400" i="1">
                          <a:latin typeface="Cambria Math" panose="02040503050406030204" pitchFamily="18" charset="0"/>
                          <a:cs typeface="Times New Roman" panose="02020603050405020304" pitchFamily="18" charset="0"/>
                        </a:rPr>
                        <m:t>𝑛</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𝑦</m:t>
                          </m:r>
                        </m:e>
                      </m:d>
                    </m:oMath>
                  </m:oMathPara>
                </a14:m>
                <a:endParaRPr lang="zh-CN" altLang="en-US" sz="24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8380558" y="4607636"/>
                <a:ext cx="1337441" cy="461665"/>
              </a:xfrm>
              <a:prstGeom prst="rect">
                <a:avLst/>
              </a:prstGeom>
              <a:blipFill rotWithShape="0">
                <a:blip r:embed="rId7"/>
                <a:stretch>
                  <a:fillRect b="-6329"/>
                </a:stretch>
              </a:blipFill>
              <a:ln w="19050">
                <a:solidFill>
                  <a:schemeClr val="tx1"/>
                </a:solidFill>
                <a:prstDash val="solid"/>
              </a:ln>
            </p:spPr>
            <p:txBody>
              <a:bodyPr/>
              <a:lstStyle/>
              <a:p>
                <a:r>
                  <a:rPr lang="zh-CN" altLang="en-US">
                    <a:noFill/>
                  </a:rPr>
                  <a:t> </a:t>
                </a:r>
              </a:p>
            </p:txBody>
          </p:sp>
        </mc:Fallback>
      </mc:AlternateContent>
      <p:cxnSp>
        <p:nvCxnSpPr>
          <p:cNvPr id="17" name="直接箭头连接符 16"/>
          <p:cNvCxnSpPr/>
          <p:nvPr/>
        </p:nvCxnSpPr>
        <p:spPr>
          <a:xfrm flipV="1">
            <a:off x="9314995" y="5659954"/>
            <a:ext cx="480646"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文本框 17"/>
              <p:cNvSpPr txBox="1"/>
              <p:nvPr/>
            </p:nvSpPr>
            <p:spPr>
              <a:xfrm>
                <a:off x="9756379" y="5376116"/>
                <a:ext cx="10902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New Roman" panose="02020603050405020304" pitchFamily="18" charset="0"/>
                        </a:rPr>
                        <m:t>𝑔</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𝑦</m:t>
                          </m:r>
                        </m:e>
                      </m:d>
                    </m:oMath>
                  </m:oMathPara>
                </a14:m>
                <a:endParaRPr lang="zh-CN" altLang="en-US" sz="24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9756379" y="5376116"/>
                <a:ext cx="1090245" cy="461665"/>
              </a:xfrm>
              <a:prstGeom prst="rect">
                <a:avLst/>
              </a:prstGeom>
              <a:blipFill rotWithShape="0">
                <a:blip r:embed="rId8"/>
                <a:stretch>
                  <a:fillRect l="-1676" b="-9211"/>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pPr algn="ctr"/>
            <a:r>
              <a:rPr lang="zh-CN" altLang="en-US" dirty="0" smtClean="0"/>
              <a:t>退化模型</a:t>
            </a:r>
            <a:endParaRPr lang="zh-CN" altLang="en-US" dirty="0"/>
          </a:p>
        </p:txBody>
      </p:sp>
      <p:sp>
        <p:nvSpPr>
          <p:cNvPr id="22" name="内容占位符 21"/>
          <p:cNvSpPr>
            <a:spLocks noGrp="1"/>
          </p:cNvSpPr>
          <p:nvPr>
            <p:ph idx="1"/>
          </p:nvPr>
        </p:nvSpPr>
        <p:spPr>
          <a:xfrm>
            <a:off x="838200" y="1851660"/>
            <a:ext cx="10515600" cy="4325302"/>
          </a:xfrm>
        </p:spPr>
        <p:txBody>
          <a:bodyPr/>
          <a:lstStyle/>
          <a:p>
            <a:r>
              <a:rPr lang="zh-CN" altLang="en-US" dirty="0" smtClean="0">
                <a:solidFill>
                  <a:schemeClr val="accent1"/>
                </a:solidFill>
              </a:rPr>
              <a:t> </a:t>
            </a:r>
            <a:r>
              <a:rPr lang="zh-CN" altLang="en-US" dirty="0" smtClean="0">
                <a:solidFill>
                  <a:schemeClr val="accent1"/>
                </a:solidFill>
              </a:rPr>
              <a:t>  水</a:t>
            </a:r>
            <a:r>
              <a:rPr lang="zh-CN" altLang="en-US" dirty="0" smtClean="0">
                <a:solidFill>
                  <a:schemeClr val="accent1"/>
                </a:solidFill>
              </a:rPr>
              <a:t>下退化模型的一般表达式</a:t>
            </a:r>
            <a:endParaRPr lang="zh-CN" altLang="en-US" dirty="0">
              <a:solidFill>
                <a:schemeClr val="accent1"/>
              </a:solidFill>
            </a:endParaRPr>
          </a:p>
        </p:txBody>
      </p:sp>
      <p:sp>
        <p:nvSpPr>
          <p:cNvPr id="21" name="文本框 20"/>
          <p:cNvSpPr txBox="1"/>
          <p:nvPr/>
        </p:nvSpPr>
        <p:spPr>
          <a:xfrm>
            <a:off x="0" y="1357587"/>
            <a:ext cx="12192000" cy="233854"/>
          </a:xfrm>
          <a:prstGeom prst="rect">
            <a:avLst/>
          </a:prstGeom>
          <a:solidFill>
            <a:schemeClr val="accent1"/>
          </a:solidFill>
        </p:spPr>
        <p:txBody>
          <a:bodyPr wrap="square" rtlCol="0">
            <a:spAutoFit/>
          </a:bodyPr>
          <a:lstStyle/>
          <a:p>
            <a:endParaRPr lang="zh-CN" altLang="en-US" dirty="0"/>
          </a:p>
        </p:txBody>
      </p:sp>
    </p:spTree>
    <p:extLst>
      <p:ext uri="{BB962C8B-B14F-4D97-AF65-F5344CB8AC3E}">
        <p14:creationId xmlns:p14="http://schemas.microsoft.com/office/powerpoint/2010/main" val="441513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smtClean="0">
                <a:latin typeface="+mj-lt"/>
                <a:ea typeface="+mj-ea"/>
                <a:cs typeface="+mj-cs"/>
                <a:sym typeface="+mn-ea"/>
              </a:rPr>
              <a:t>退化模型</a:t>
            </a:r>
            <a:endParaRPr lang="zh-CN" altLang="en-US" sz="4400" dirty="0">
              <a:latin typeface="+mj-lt"/>
              <a:ea typeface="+mj-ea"/>
              <a:cs typeface="+mj-cs"/>
              <a:sym typeface="+mn-ea"/>
            </a:endParaRPr>
          </a:p>
        </p:txBody>
      </p:sp>
      <p:sp>
        <p:nvSpPr>
          <p:cNvPr id="6" name="矩形 5"/>
          <p:cNvSpPr/>
          <p:nvPr>
            <p:custDataLst>
              <p:tags r:id="rId3"/>
            </p:custDataLst>
          </p:nvPr>
        </p:nvSpPr>
        <p:spPr>
          <a:xfrm>
            <a:off x="1017077" y="2012314"/>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mc:AlternateContent xmlns:mc="http://schemas.openxmlformats.org/markup-compatibility/2006" xmlns:a14="http://schemas.microsoft.com/office/drawing/2010/main">
        <mc:Choice Requires="a14">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lnSpcReduction="10000"/>
              </a:bodyPr>
              <a:lstStyle/>
              <a:p>
                <a:pPr marL="457200" lvl="0" indent="-457200">
                  <a:lnSpc>
                    <a:spcPct val="90000"/>
                  </a:lnSpc>
                  <a:spcBef>
                    <a:spcPts val="1000"/>
                  </a:spcBef>
                  <a:buFont typeface="Arial" panose="020B0604020202020204" pitchFamily="34" charset="0"/>
                  <a:buChar char="•"/>
                </a:pPr>
                <a:r>
                  <a:rPr lang="zh-CN" altLang="en-US" sz="3000" dirty="0" smtClean="0">
                    <a:solidFill>
                      <a:schemeClr val="accent1"/>
                    </a:solidFill>
                    <a:sym typeface="+mn-ea"/>
                  </a:rPr>
                  <a:t>简化退化模型</a:t>
                </a:r>
                <a:r>
                  <a:rPr lang="en-US" altLang="zh-CN" sz="3000" baseline="30000" dirty="0" smtClean="0">
                    <a:solidFill>
                      <a:schemeClr val="accent1"/>
                    </a:solidFill>
                    <a:sym typeface="+mn-ea"/>
                  </a:rPr>
                  <a:t>[1]</a:t>
                </a:r>
                <a:endParaRPr lang="en-US" altLang="zh-CN" sz="3000" baseline="30000" dirty="0">
                  <a:solidFill>
                    <a:schemeClr val="accent1"/>
                  </a:solidFill>
                  <a:sym typeface="+mn-ea"/>
                </a:endParaRPr>
              </a:p>
              <a:p>
                <a:r>
                  <a:rPr lang="en-US" altLang="zh-CN" sz="3000" dirty="0" smtClean="0">
                    <a:solidFill>
                      <a:schemeClr val="accent1"/>
                    </a:solidFill>
                    <a:sym typeface="+mn-ea"/>
                  </a:rPr>
                  <a:t>                             </a:t>
                </a:r>
                <a14:m>
                  <m:oMath xmlns:m="http://schemas.openxmlformats.org/officeDocument/2006/math">
                    <m:r>
                      <a:rPr lang="en-US" altLang="zh-CN" sz="2400" i="1" smtClean="0">
                        <a:latin typeface="Cambria Math" panose="02040503050406030204" pitchFamily="18" charset="0"/>
                        <a:cs typeface="Times New Roman" panose="02020603050405020304" pitchFamily="18" charset="0"/>
                      </a:rPr>
                      <m:t>𝐼</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e>
                    </m:d>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𝐽</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e>
                    </m:d>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r>
                          <a:rPr lang="en-US" altLang="zh-CN" sz="2400" i="1">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𝛽</m:t>
                        </m:r>
                        <m:d>
                          <m:dPr>
                            <m:ctrlPr>
                              <a:rPr lang="en-US" altLang="zh-CN" sz="2400" i="1" smtClean="0">
                                <a:latin typeface="Cambria Math" panose="02040503050406030204" pitchFamily="18" charset="0"/>
                                <a:cs typeface="Times New Roman" panose="02020603050405020304" pitchFamily="18" charset="0"/>
                              </a:rPr>
                            </m:ctrlPr>
                          </m:dPr>
                          <m:e>
                            <m:r>
                              <a:rPr lang="zh-CN" altLang="en-US" sz="2400" i="1" smtClean="0">
                                <a:latin typeface="Cambria Math" panose="02040503050406030204" pitchFamily="18" charset="0"/>
                                <a:cs typeface="Times New Roman" panose="02020603050405020304" pitchFamily="18" charset="0"/>
                              </a:rPr>
                              <m:t>𝜆</m:t>
                            </m:r>
                          </m:e>
                        </m:d>
                        <m:r>
                          <a:rPr lang="en-US" altLang="zh-CN" sz="2400" i="1">
                            <a:latin typeface="Cambria Math" panose="02040503050406030204" pitchFamily="18" charset="0"/>
                            <a:cs typeface="Times New Roman" panose="02020603050405020304" pitchFamily="18" charset="0"/>
                          </a:rPr>
                          <m:t>𝑑</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𝑥</m:t>
                        </m:r>
                        <m:r>
                          <a:rPr lang="en-US" altLang="zh-CN" sz="2400" b="0" i="1" smtClean="0">
                            <a:latin typeface="Cambria Math" panose="02040503050406030204" pitchFamily="18" charset="0"/>
                            <a:cs typeface="Times New Roman" panose="02020603050405020304" pitchFamily="18" charset="0"/>
                          </a:rPr>
                          <m:t>)</m:t>
                        </m:r>
                      </m:sup>
                    </m:sSup>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𝐵</m:t>
                    </m:r>
                    <m: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1−</m:t>
                        </m:r>
                        <m:sSup>
                          <m:sSupPr>
                            <m:ctrlPr>
                              <a:rPr lang="en-US" altLang="zh-CN" sz="2400" i="1" smtClean="0">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r>
                              <a:rPr lang="en-US" altLang="zh-CN" sz="2400" i="1">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𝛽</m:t>
                            </m:r>
                            <m:d>
                              <m:dPr>
                                <m:ctrlPr>
                                  <a:rPr lang="en-US" altLang="zh-CN" sz="2400" i="1">
                                    <a:latin typeface="Cambria Math" panose="02040503050406030204" pitchFamily="18" charset="0"/>
                                    <a:cs typeface="Times New Roman" panose="02020603050405020304" pitchFamily="18" charset="0"/>
                                  </a:rPr>
                                </m:ctrlPr>
                              </m:dPr>
                              <m:e>
                                <m:r>
                                  <a:rPr lang="zh-CN" altLang="en-US" sz="2400" i="1">
                                    <a:latin typeface="Cambria Math" panose="02040503050406030204" pitchFamily="18" charset="0"/>
                                    <a:cs typeface="Times New Roman" panose="02020603050405020304" pitchFamily="18" charset="0"/>
                                  </a:rPr>
                                  <m:t>𝜆</m:t>
                                </m:r>
                              </m:e>
                            </m:d>
                            <m:r>
                              <a:rPr lang="en-US" altLang="zh-CN" sz="2400" i="1">
                                <a:latin typeface="Cambria Math" panose="02040503050406030204" pitchFamily="18" charset="0"/>
                                <a:cs typeface="Times New Roman" panose="02020603050405020304" pitchFamily="18" charset="0"/>
                              </a:rPr>
                              <m:t>𝑑</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𝑥</m:t>
                            </m:r>
                            <m:r>
                              <a:rPr lang="en-US" altLang="zh-CN" sz="2400" b="0" i="1" smtClean="0">
                                <a:latin typeface="Cambria Math" panose="02040503050406030204" pitchFamily="18" charset="0"/>
                                <a:cs typeface="Times New Roman" panose="02020603050405020304" pitchFamily="18" charset="0"/>
                              </a:rPr>
                              <m:t>)</m:t>
                            </m:r>
                          </m:sup>
                        </m:sSup>
                      </m:e>
                    </m:d>
                  </m:oMath>
                </a14:m>
                <a:endParaRPr lang="en-US" altLang="zh-CN" sz="2400" dirty="0" smtClean="0"/>
              </a:p>
              <a:p>
                <a:pPr>
                  <a:spcBef>
                    <a:spcPts val="1200"/>
                  </a:spcBef>
                  <a:spcAft>
                    <a:spcPts val="1200"/>
                  </a:spcAft>
                </a:pPr>
                <a:r>
                  <a:rPr lang="zh-CN" altLang="en-US" sz="2400" dirty="0" smtClean="0"/>
                  <a:t>                  令</a:t>
                </a:r>
                <a14:m>
                  <m:oMath xmlns:m="http://schemas.openxmlformats.org/officeDocument/2006/math">
                    <m:r>
                      <a:rPr lang="en-US" altLang="zh-CN" sz="2400" i="1" dirty="0">
                        <a:latin typeface="Cambria Math" panose="02040503050406030204" pitchFamily="18" charset="0"/>
                        <a:cs typeface="Times New Roman" panose="02020603050405020304" pitchFamily="18" charset="0"/>
                      </a:rPr>
                      <m:t>𝑡</m:t>
                    </m:r>
                    <m:d>
                      <m:dPr>
                        <m:ctrlPr>
                          <a:rPr lang="en-US" altLang="zh-CN" sz="2400" i="1" dirty="0">
                            <a:latin typeface="Cambria Math" panose="02040503050406030204" pitchFamily="18" charset="0"/>
                            <a:cs typeface="Times New Roman" panose="02020603050405020304" pitchFamily="18" charset="0"/>
                          </a:rPr>
                        </m:ctrlPr>
                      </m:dPr>
                      <m:e>
                        <m:r>
                          <a:rPr lang="en-US" altLang="zh-CN" sz="2400" i="1" dirty="0">
                            <a:latin typeface="Cambria Math" panose="02040503050406030204" pitchFamily="18" charset="0"/>
                            <a:cs typeface="Times New Roman" panose="02020603050405020304" pitchFamily="18" charset="0"/>
                          </a:rPr>
                          <m:t>𝑥</m:t>
                        </m:r>
                      </m:e>
                    </m:d>
                    <m:r>
                      <a:rPr lang="en-US" altLang="zh-CN" sz="2400" i="1" dirty="0">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r>
                          <a:rPr lang="en-US" altLang="zh-CN" sz="2400" i="1">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𝛽</m:t>
                        </m:r>
                        <m:d>
                          <m:dPr>
                            <m:ctrlPr>
                              <a:rPr lang="en-US" altLang="zh-CN" sz="2400" i="1">
                                <a:latin typeface="Cambria Math" panose="02040503050406030204" pitchFamily="18" charset="0"/>
                                <a:cs typeface="Times New Roman" panose="02020603050405020304" pitchFamily="18" charset="0"/>
                              </a:rPr>
                            </m:ctrlPr>
                          </m:dPr>
                          <m:e>
                            <m:r>
                              <a:rPr lang="zh-CN" altLang="en-US" sz="2400" i="1">
                                <a:latin typeface="Cambria Math" panose="02040503050406030204" pitchFamily="18" charset="0"/>
                                <a:cs typeface="Times New Roman" panose="02020603050405020304" pitchFamily="18" charset="0"/>
                              </a:rPr>
                              <m:t>𝜆</m:t>
                            </m:r>
                          </m:e>
                        </m:d>
                        <m:r>
                          <a:rPr lang="en-US" altLang="zh-CN" sz="2400" i="1">
                            <a:latin typeface="Cambria Math" panose="02040503050406030204" pitchFamily="18" charset="0"/>
                            <a:cs typeface="Times New Roman" panose="02020603050405020304" pitchFamily="18" charset="0"/>
                          </a:rPr>
                          <m:t>𝑑</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e>
                        </m:d>
                      </m:sup>
                    </m:sSup>
                  </m:oMath>
                </a14:m>
                <a:endParaRPr lang="en-US" altLang="zh-CN" sz="2400" i="1" dirty="0" smtClean="0">
                  <a:latin typeface="Cambria Math" panose="02040503050406030204" pitchFamily="18" charset="0"/>
                  <a:cs typeface="Times New Roman" panose="02020603050405020304" pitchFamily="18" charset="0"/>
                </a:endParaRPr>
              </a:p>
              <a:p>
                <a:pPr>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400" i="1">
                          <a:latin typeface="Cambria Math" panose="02040503050406030204" pitchFamily="18" charset="0"/>
                          <a:cs typeface="Times New Roman" panose="02020603050405020304" pitchFamily="18" charset="0"/>
                        </a:rPr>
                        <m:t>𝐼</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e>
                      </m:d>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𝐽</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e>
                      </m:d>
                      <m:r>
                        <a:rPr lang="en-US" altLang="zh-CN" sz="2400" i="1">
                          <a:latin typeface="Cambria Math" panose="02040503050406030204" pitchFamily="18" charset="0"/>
                          <a:cs typeface="Times New Roman" panose="02020603050405020304" pitchFamily="18" charset="0"/>
                        </a:rPr>
                        <m:t>𝑡</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e>
                      </m:d>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d>
                        <m:dPr>
                          <m:begChr m:val="["/>
                          <m:endChr m:val="]"/>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1−</m:t>
                          </m:r>
                          <m:r>
                            <a:rPr lang="en-US" altLang="zh-CN" sz="2400" i="1">
                              <a:latin typeface="Cambria Math" panose="02040503050406030204" pitchFamily="18" charset="0"/>
                              <a:cs typeface="Times New Roman" panose="02020603050405020304" pitchFamily="18" charset="0"/>
                            </a:rPr>
                            <m:t>𝑡</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𝑥</m:t>
                          </m:r>
                          <m:r>
                            <a:rPr lang="en-US" altLang="zh-CN" sz="2400" i="1">
                              <a:latin typeface="Cambria Math" panose="02040503050406030204" pitchFamily="18" charset="0"/>
                              <a:cs typeface="Times New Roman" panose="02020603050405020304" pitchFamily="18" charset="0"/>
                            </a:rPr>
                            <m:t>)</m:t>
                          </m:r>
                        </m:e>
                      </m:d>
                    </m:oMath>
                  </m:oMathPara>
                </a14:m>
                <a:endParaRPr lang="en-US" altLang="zh-CN" sz="2400" dirty="0" smtClean="0">
                  <a:solidFill>
                    <a:schemeClr val="accent1"/>
                  </a:solidFill>
                  <a:sym typeface="+mn-ea"/>
                </a:endParaRPr>
              </a:p>
              <a:p>
                <a:pPr>
                  <a:lnSpc>
                    <a:spcPct val="90000"/>
                  </a:lnSpc>
                  <a:spcBef>
                    <a:spcPts val="1000"/>
                  </a:spcBef>
                </a:pPr>
                <a:r>
                  <a:rPr lang="en-US" altLang="zh-CN" sz="2000" dirty="0">
                    <a:sym typeface="+mn-ea"/>
                  </a:rPr>
                  <a:t> </a:t>
                </a:r>
                <a:r>
                  <a:rPr lang="en-US" altLang="zh-CN" sz="2000" dirty="0" smtClean="0">
                    <a:sym typeface="+mn-ea"/>
                  </a:rPr>
                  <a:t>          </a:t>
                </a:r>
                <a14:m>
                  <m:oMath xmlns:m="http://schemas.openxmlformats.org/officeDocument/2006/math">
                    <m:r>
                      <a:rPr lang="en-US" altLang="zh-CN" sz="2000" b="0" i="0"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 </m:t>
                    </m:r>
                    <m:r>
                      <a:rPr lang="en-US" altLang="zh-CN" sz="2000" i="1" smtClean="0">
                        <a:latin typeface="Cambria Math" panose="02040503050406030204" pitchFamily="18" charset="0"/>
                        <a:cs typeface="Times New Roman" panose="02020603050405020304" pitchFamily="18" charset="0"/>
                      </a:rPr>
                      <m:t>𝐼</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𝑥</m:t>
                        </m:r>
                      </m:e>
                    </m:d>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t>退化后的图像</a:t>
                </a:r>
                <a:r>
                  <a:rPr lang="en-US" altLang="zh-CN" sz="2000" dirty="0"/>
                  <a:t> </a:t>
                </a:r>
                <a:r>
                  <a:rPr lang="en-US" altLang="zh-CN" sz="2000" dirty="0" smtClean="0"/>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cs typeface="Times New Roman" panose="02020603050405020304" pitchFamily="18" charset="0"/>
                      </a:rPr>
                      <m:t>𝐽</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𝑥</m:t>
                        </m:r>
                      </m:e>
                    </m:d>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t>未退化的真实图像</a:t>
                </a:r>
                <a:endParaRPr lang="en-US" altLang="zh-CN" sz="2000" dirty="0" smtClean="0"/>
              </a:p>
              <a:p>
                <a:pPr>
                  <a:lnSpc>
                    <a:spcPct val="90000"/>
                  </a:lnSpc>
                  <a:spcBef>
                    <a:spcPts val="1000"/>
                  </a:spcBef>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cs typeface="Times New Roman" panose="02020603050405020304" pitchFamily="18" charset="0"/>
                      </a:rPr>
                      <m:t>𝑥</m:t>
                    </m:r>
                    <m:r>
                      <a:rPr lang="en-US" altLang="zh-CN" sz="2000" i="1">
                        <a:latin typeface="Cambria Math" panose="02040503050406030204" pitchFamily="18" charset="0"/>
                        <a:cs typeface="Times New Roman" panose="02020603050405020304" pitchFamily="18" charset="0"/>
                      </a:rPr>
                      <m:t> </m:t>
                    </m:r>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t>像素位置</a:t>
                </a:r>
                <a:r>
                  <a:rPr lang="en-US" altLang="zh-CN" sz="2000" dirty="0"/>
                  <a:t> </a:t>
                </a:r>
                <a:r>
                  <a:rPr lang="en-US" altLang="zh-CN" sz="2000" dirty="0" smtClean="0"/>
                  <a:t>                            </a:t>
                </a:r>
                <a:r>
                  <a:rPr lang="en-US" altLang="zh-CN" sz="2000" dirty="0" smtClean="0">
                    <a:cs typeface="Times New Roman" panose="02020603050405020304" pitchFamily="18" charset="0"/>
                  </a:rPr>
                  <a:t> </a:t>
                </a:r>
                <a14:m>
                  <m:oMath xmlns:m="http://schemas.openxmlformats.org/officeDocument/2006/math">
                    <m:r>
                      <a:rPr lang="zh-CN" altLang="en-US" sz="2000" i="1">
                        <a:latin typeface="Cambria Math" panose="02040503050406030204" pitchFamily="18" charset="0"/>
                        <a:cs typeface="Times New Roman" panose="02020603050405020304" pitchFamily="18" charset="0"/>
                      </a:rPr>
                      <m:t>𝛽</m:t>
                    </m:r>
                    <m:d>
                      <m:dPr>
                        <m:ctrlPr>
                          <a:rPr lang="en-US" altLang="zh-CN" sz="2000" i="1">
                            <a:latin typeface="Cambria Math" panose="02040503050406030204" pitchFamily="18" charset="0"/>
                            <a:cs typeface="Times New Roman" panose="02020603050405020304" pitchFamily="18" charset="0"/>
                          </a:rPr>
                        </m:ctrlPr>
                      </m:dPr>
                      <m:e>
                        <m:r>
                          <a:rPr lang="zh-CN" altLang="en-US" sz="2000" i="1">
                            <a:latin typeface="Cambria Math" panose="02040503050406030204" pitchFamily="18" charset="0"/>
                            <a:cs typeface="Times New Roman" panose="02020603050405020304" pitchFamily="18" charset="0"/>
                          </a:rPr>
                          <m:t>𝜆</m:t>
                        </m:r>
                      </m:e>
                    </m:d>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t>衰减系数</a:t>
                </a:r>
                <a:endParaRPr lang="en-US" altLang="zh-CN" sz="2000" dirty="0" smtClean="0"/>
              </a:p>
              <a:p>
                <a:pPr>
                  <a:lnSpc>
                    <a:spcPct val="90000"/>
                  </a:lnSpc>
                  <a:spcBef>
                    <a:spcPts val="1000"/>
                  </a:spcBef>
                </a:pPr>
                <a:r>
                  <a:rPr lang="en-US" altLang="zh-CN" sz="2000" dirty="0">
                    <a:cs typeface="Times New Roman" panose="02020603050405020304" pitchFamily="18" charset="0"/>
                  </a:rPr>
                  <a:t> </a:t>
                </a:r>
                <a:r>
                  <a:rPr lang="en-US" altLang="zh-CN" sz="2000" dirty="0" smtClean="0">
                    <a:cs typeface="Times New Roman" panose="02020603050405020304" pitchFamily="18" charset="0"/>
                  </a:rPr>
                  <a:t>                  </a:t>
                </a:r>
                <a14:m>
                  <m:oMath xmlns:m="http://schemas.openxmlformats.org/officeDocument/2006/math">
                    <m:r>
                      <a:rPr lang="zh-CN" altLang="en-US" sz="2000" i="1">
                        <a:latin typeface="Cambria Math" panose="02040503050406030204" pitchFamily="18" charset="0"/>
                        <a:cs typeface="Times New Roman" panose="02020603050405020304" pitchFamily="18" charset="0"/>
                      </a:rPr>
                      <m:t>𝜆</m:t>
                    </m:r>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t>光的波长</a:t>
                </a:r>
                <a:endParaRPr lang="en-US" altLang="zh-CN" sz="2000" dirty="0" smtClean="0"/>
              </a:p>
              <a:p>
                <a:pPr>
                  <a:lnSpc>
                    <a:spcPct val="90000"/>
                  </a:lnSpc>
                  <a:spcBef>
                    <a:spcPts val="1000"/>
                  </a:spcBef>
                </a:pPr>
                <a:r>
                  <a:rPr lang="en-US" altLang="zh-CN" sz="2000" dirty="0">
                    <a:cs typeface="Times New Roman" panose="02020603050405020304" pitchFamily="18" charset="0"/>
                  </a:rPr>
                  <a:t> </a:t>
                </a:r>
                <a:r>
                  <a:rPr lang="en-US" altLang="zh-CN" sz="2000" dirty="0" smtClean="0">
                    <a:cs typeface="Times New Roman" panose="02020603050405020304" pitchFamily="18" charset="0"/>
                  </a:rPr>
                  <a:t>        </a:t>
                </a:r>
                <a14:m>
                  <m:oMath xmlns:m="http://schemas.openxmlformats.org/officeDocument/2006/math">
                    <m:r>
                      <a:rPr lang="en-US" altLang="zh-CN" sz="2000" b="0" i="0" smtClean="0">
                        <a:latin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cs typeface="Times New Roman" panose="02020603050405020304" pitchFamily="18" charset="0"/>
                      </a:rPr>
                      <m:t>𝑑</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𝑥</m:t>
                        </m:r>
                      </m:e>
                    </m:d>
                    <m:r>
                      <a:rPr lang="zh-CN" altLang="en-US" sz="2000" b="0" i="1" smtClean="0">
                        <a:latin typeface="Cambria Math" panose="02040503050406030204" pitchFamily="18" charset="0"/>
                        <a:cs typeface="Times New Roman" panose="02020603050405020304" pitchFamily="18" charset="0"/>
                      </a:rPr>
                      <m:t>：</m:t>
                    </m:r>
                    <m:r>
                      <a:rPr lang="zh-CN" altLang="en-US" sz="2000" i="1" smtClean="0">
                        <a:latin typeface="Cambria Math" panose="02040503050406030204" pitchFamily="18" charset="0"/>
                        <a:cs typeface="Times New Roman" panose="02020603050405020304" pitchFamily="18" charset="0"/>
                      </a:rPr>
                      <m:t>该像素点</m:t>
                    </m:r>
                  </m:oMath>
                </a14:m>
                <a:r>
                  <a:rPr lang="zh-CN" altLang="en-US" sz="2000" dirty="0" smtClean="0">
                    <a:cs typeface="Times New Roman" panose="02020603050405020304" pitchFamily="18" charset="0"/>
                  </a:rPr>
                  <a:t>到成像平面的距离</a:t>
                </a:r>
                <a:endParaRPr lang="en-US" altLang="zh-CN" sz="2000" dirty="0" smtClean="0">
                  <a:cs typeface="Times New Roman" panose="02020603050405020304" pitchFamily="18" charset="0"/>
                </a:endParaRPr>
              </a:p>
              <a:p>
                <a:pPr>
                  <a:lnSpc>
                    <a:spcPct val="90000"/>
                  </a:lnSpc>
                  <a:spcBef>
                    <a:spcPts val="1000"/>
                  </a:spcBef>
                </a:pPr>
                <a:r>
                  <a:rPr lang="en-US" altLang="zh-CN" sz="2000" dirty="0">
                    <a:cs typeface="Times New Roman" panose="02020603050405020304" pitchFamily="18" charset="0"/>
                  </a:rPr>
                  <a:t> </a:t>
                </a:r>
                <a:r>
                  <a:rPr lang="en-US" altLang="zh-CN" sz="2000" dirty="0" smtClean="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𝐵</m:t>
                    </m:r>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t>背景光</a:t>
                </a:r>
                <a:endParaRPr lang="en-US" altLang="zh-CN" sz="2000" dirty="0" smtClean="0"/>
              </a:p>
              <a:p>
                <a:pPr>
                  <a:lnSpc>
                    <a:spcPct val="90000"/>
                  </a:lnSpc>
                  <a:spcBef>
                    <a:spcPts val="1000"/>
                  </a:spcBef>
                </a:pPr>
                <a:r>
                  <a:rPr lang="en-US" altLang="zh-CN" sz="2000" dirty="0">
                    <a:cs typeface="Times New Roman" panose="02020603050405020304" pitchFamily="18" charset="0"/>
                  </a:rPr>
                  <a:t> </a:t>
                </a:r>
                <a:r>
                  <a:rPr lang="en-US" altLang="zh-CN" sz="2000" dirty="0" smtClean="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cs typeface="Times New Roman" panose="02020603050405020304" pitchFamily="18" charset="0"/>
                      </a:rPr>
                      <m:t>𝑡</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𝑥</m:t>
                    </m:r>
                    <m:r>
                      <a:rPr lang="en-US" altLang="zh-CN" sz="2000" i="1" dirty="0">
                        <a:latin typeface="Cambria Math" panose="02040503050406030204" pitchFamily="18" charset="0"/>
                        <a:cs typeface="Times New Roman" panose="02020603050405020304" pitchFamily="18" charset="0"/>
                      </a:rPr>
                      <m:t>)</m:t>
                    </m:r>
                  </m:oMath>
                </a14:m>
                <a:r>
                  <a:rPr lang="zh-CN" altLang="en-US" sz="2000" dirty="0"/>
                  <a:t> ：</a:t>
                </a:r>
                <a:r>
                  <a:rPr lang="zh-CN" altLang="en-US" sz="2000" dirty="0" smtClean="0"/>
                  <a:t>透过率</a:t>
                </a:r>
                <a:r>
                  <a:rPr lang="en-US" altLang="zh-CN" sz="2000" dirty="0">
                    <a:latin typeface="Times New Roman" panose="02020603050405020304" pitchFamily="18" charset="0"/>
                    <a:cs typeface="Times New Roman" panose="02020603050405020304" pitchFamily="18" charset="0"/>
                  </a:rPr>
                  <a:t>(transmission</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t>。</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custDataLst>
                  <p:tags r:id="rId7"/>
                </p:custDataLst>
              </p:nvPr>
            </p:nvSpPr>
            <p:spPr>
              <a:xfrm>
                <a:off x="838200" y="1825625"/>
                <a:ext cx="10515600" cy="4351338"/>
              </a:xfrm>
              <a:prstGeom prst="rect">
                <a:avLst/>
              </a:prstGeom>
              <a:blipFill rotWithShape="0">
                <a:blip r:embed="rId8"/>
                <a:stretch>
                  <a:fillRect l="-1217" t="-3922" b="-560"/>
                </a:stretch>
              </a:blipFill>
            </p:spPr>
            <p:txBody>
              <a:bodyPr/>
              <a:lstStyle/>
              <a:p>
                <a:r>
                  <a:rPr lang="zh-CN" altLang="en-US">
                    <a:noFill/>
                  </a:rPr>
                  <a:t> </a:t>
                </a:r>
              </a:p>
            </p:txBody>
          </p:sp>
        </mc:Fallback>
      </mc:AlternateContent>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sp>
        <p:nvSpPr>
          <p:cNvPr id="4" name="文本框 3"/>
          <p:cNvSpPr txBox="1"/>
          <p:nvPr/>
        </p:nvSpPr>
        <p:spPr>
          <a:xfrm>
            <a:off x="925830" y="6176963"/>
            <a:ext cx="10427970"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 K. He, J. Sun, and X. Tang. “Single image haze removal using dark channel prior</a:t>
            </a:r>
            <a:r>
              <a:rPr lang="en-US" altLang="zh-CN" dirty="0" smtClean="0">
                <a:latin typeface="Times New Roman" panose="02020603050405020304" pitchFamily="18" charset="0"/>
                <a:cs typeface="Times New Roman" panose="02020603050405020304" pitchFamily="18" charset="0"/>
              </a:rPr>
              <a:t>.” IEEE </a:t>
            </a:r>
            <a:r>
              <a:rPr lang="en-US" altLang="zh-CN" dirty="0" smtClean="0">
                <a:latin typeface="Times New Roman" panose="02020603050405020304" pitchFamily="18" charset="0"/>
                <a:cs typeface="Times New Roman" panose="02020603050405020304" pitchFamily="18" charset="0"/>
              </a:rPr>
              <a:t>Conference on Computer Vision and Pattern </a:t>
            </a:r>
            <a:r>
              <a:rPr lang="en-US" altLang="zh-CN" dirty="0" smtClean="0">
                <a:latin typeface="Times New Roman" panose="02020603050405020304" pitchFamily="18" charset="0"/>
                <a:cs typeface="Times New Roman" panose="02020603050405020304" pitchFamily="18" charset="0"/>
              </a:rPr>
              <a:t>Recognition, 2009</a:t>
            </a:r>
            <a:r>
              <a:rPr lang="en-US" altLang="zh-CN" dirty="0" smtClean="0"/>
              <a:t>.</a:t>
            </a:r>
            <a:endParaRPr lang="zh-CN" altLang="zh-CN" dirty="0"/>
          </a:p>
        </p:txBody>
      </p:sp>
    </p:spTree>
    <p:custDataLst>
      <p:tags r:id="rId1"/>
    </p:custDataLst>
    <p:extLst>
      <p:ext uri="{BB962C8B-B14F-4D97-AF65-F5344CB8AC3E}">
        <p14:creationId xmlns:p14="http://schemas.microsoft.com/office/powerpoint/2010/main" val="76670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smtClean="0">
                <a:latin typeface="+mj-lt"/>
                <a:ea typeface="+mj-ea"/>
                <a:cs typeface="+mj-cs"/>
                <a:sym typeface="+mn-ea"/>
              </a:rPr>
              <a:t>退化模型</a:t>
            </a:r>
            <a:endParaRPr lang="zh-CN" altLang="en-US" sz="4400" dirty="0">
              <a:latin typeface="+mj-lt"/>
              <a:ea typeface="+mj-ea"/>
              <a:cs typeface="+mj-cs"/>
              <a:sym typeface="+mn-ea"/>
            </a:endParaRPr>
          </a:p>
        </p:txBody>
      </p:sp>
      <p:sp>
        <p:nvSpPr>
          <p:cNvPr id="6" name="矩形 5"/>
          <p:cNvSpPr/>
          <p:nvPr>
            <p:custDataLst>
              <p:tags r:id="rId3"/>
            </p:custDataLst>
          </p:nvPr>
        </p:nvSpPr>
        <p:spPr>
          <a:xfrm>
            <a:off x="708467" y="1960562"/>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mc:AlternateContent xmlns:mc="http://schemas.openxmlformats.org/markup-compatibility/2006" xmlns:a14="http://schemas.microsoft.com/office/drawing/2010/main">
        <mc:Choice Requires="a14">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大气湍流模糊图像退化模型</a:t>
                </a:r>
                <a:r>
                  <a:rPr lang="en-US" altLang="zh-CN" sz="2800" baseline="30000" dirty="0" smtClean="0">
                    <a:solidFill>
                      <a:schemeClr val="accent1"/>
                    </a:solidFill>
                    <a:sym typeface="+mn-ea"/>
                  </a:rPr>
                  <a:t>[1]</a:t>
                </a:r>
              </a:p>
              <a:p>
                <a:pPr lvl="0">
                  <a:lnSpc>
                    <a:spcPct val="90000"/>
                  </a:lnSpc>
                  <a:spcBef>
                    <a:spcPts val="1000"/>
                  </a:spcBef>
                </a:pPr>
                <a:r>
                  <a:rPr lang="en-US" altLang="zh-CN" sz="2400" dirty="0">
                    <a:solidFill>
                      <a:schemeClr val="accent1"/>
                    </a:solidFill>
                    <a:sym typeface="+mn-ea"/>
                  </a:rPr>
                  <a:t> </a:t>
                </a:r>
                <a:r>
                  <a:rPr lang="en-US" altLang="zh-CN" sz="2400" dirty="0" smtClean="0">
                    <a:solidFill>
                      <a:schemeClr val="accent1"/>
                    </a:solidFill>
                    <a:sym typeface="+mn-ea"/>
                  </a:rPr>
                  <a:t>                       </a:t>
                </a:r>
                <a14:m>
                  <m:oMath xmlns:m="http://schemas.openxmlformats.org/officeDocument/2006/math">
                    <m:r>
                      <a:rPr lang="en-US" altLang="zh-CN" sz="2400" b="0" i="0" smtClean="0">
                        <a:latin typeface="Cambria Math" panose="02040503050406030204" pitchFamily="18" charset="0"/>
                        <a:sym typeface="+mn-ea"/>
                      </a:rPr>
                      <m:t>                </m:t>
                    </m:r>
                    <m:r>
                      <a:rPr lang="en-US" altLang="zh-CN" sz="2400" b="0" i="1" smtClean="0">
                        <a:latin typeface="Cambria Math" panose="02040503050406030204" pitchFamily="18" charset="0"/>
                        <a:sym typeface="+mn-ea"/>
                      </a:rPr>
                      <m:t>𝐻</m:t>
                    </m:r>
                    <m:d>
                      <m:dPr>
                        <m:ctrlPr>
                          <a:rPr lang="en-US" altLang="zh-CN" sz="2400" b="0" i="1" smtClean="0">
                            <a:latin typeface="Cambria Math" panose="02040503050406030204" pitchFamily="18" charset="0"/>
                            <a:sym typeface="+mn-ea"/>
                          </a:rPr>
                        </m:ctrlPr>
                      </m:dPr>
                      <m:e>
                        <m:r>
                          <a:rPr lang="en-US" altLang="zh-CN" sz="2400" b="0" i="1" smtClean="0">
                            <a:latin typeface="Cambria Math" panose="02040503050406030204" pitchFamily="18" charset="0"/>
                            <a:sym typeface="+mn-ea"/>
                          </a:rPr>
                          <m:t>𝑢</m:t>
                        </m:r>
                        <m:r>
                          <a:rPr lang="en-US" altLang="zh-CN" sz="2400" b="0" i="1" smtClean="0">
                            <a:latin typeface="Cambria Math" panose="02040503050406030204" pitchFamily="18" charset="0"/>
                            <a:sym typeface="+mn-ea"/>
                          </a:rPr>
                          <m:t>,</m:t>
                        </m:r>
                        <m:r>
                          <a:rPr lang="en-US" altLang="zh-CN" sz="2400" b="0" i="1" smtClean="0">
                            <a:latin typeface="Cambria Math" panose="02040503050406030204" pitchFamily="18" charset="0"/>
                            <a:sym typeface="+mn-ea"/>
                          </a:rPr>
                          <m:t>𝑣</m:t>
                        </m:r>
                      </m:e>
                    </m:d>
                    <m:r>
                      <a:rPr lang="en-US" altLang="zh-CN" sz="2400" b="0" i="1" smtClean="0">
                        <a:latin typeface="Cambria Math" panose="02040503050406030204" pitchFamily="18" charset="0"/>
                        <a:sym typeface="+mn-ea"/>
                      </a:rPr>
                      <m:t>=</m:t>
                    </m:r>
                    <m:sSub>
                      <m:sSubPr>
                        <m:ctrlPr>
                          <a:rPr lang="en-US" altLang="zh-CN" sz="2400" b="0" i="1" smtClean="0">
                            <a:latin typeface="Cambria Math" panose="02040503050406030204" pitchFamily="18" charset="0"/>
                            <a:sym typeface="+mn-ea"/>
                          </a:rPr>
                        </m:ctrlPr>
                      </m:sSubPr>
                      <m:e>
                        <m:r>
                          <a:rPr lang="en-US" altLang="zh-CN" sz="2400" b="0" i="1" smtClean="0">
                            <a:latin typeface="Cambria Math" panose="02040503050406030204" pitchFamily="18" charset="0"/>
                            <a:sym typeface="+mn-ea"/>
                          </a:rPr>
                          <m:t>𝐾</m:t>
                        </m:r>
                      </m:e>
                      <m:sub>
                        <m:r>
                          <a:rPr lang="en-US" altLang="zh-CN" sz="2400" b="0" i="1" smtClean="0">
                            <a:latin typeface="Cambria Math" panose="02040503050406030204" pitchFamily="18" charset="0"/>
                            <a:sym typeface="+mn-ea"/>
                          </a:rPr>
                          <m:t>1</m:t>
                        </m:r>
                      </m:sub>
                    </m:sSub>
                    <m:sSup>
                      <m:sSupPr>
                        <m:ctrlPr>
                          <a:rPr lang="en-US" altLang="zh-CN" sz="2400" b="0" i="1" smtClean="0">
                            <a:latin typeface="Cambria Math" panose="02040503050406030204" pitchFamily="18" charset="0"/>
                            <a:sym typeface="+mn-ea"/>
                          </a:rPr>
                        </m:ctrlPr>
                      </m:sSupPr>
                      <m:e>
                        <m:r>
                          <a:rPr lang="en-US" altLang="zh-CN" sz="2400" b="0" i="1" smtClean="0">
                            <a:latin typeface="Cambria Math" panose="02040503050406030204" pitchFamily="18" charset="0"/>
                            <a:sym typeface="+mn-ea"/>
                          </a:rPr>
                          <m:t>𝑒</m:t>
                        </m:r>
                      </m:e>
                      <m:sup>
                        <m:r>
                          <a:rPr lang="en-US" altLang="zh-CN" sz="2400" b="0" i="1" smtClean="0">
                            <a:latin typeface="Cambria Math" panose="02040503050406030204" pitchFamily="18" charset="0"/>
                            <a:sym typeface="+mn-ea"/>
                          </a:rPr>
                          <m:t>−</m:t>
                        </m:r>
                        <m:sSup>
                          <m:sSupPr>
                            <m:ctrlPr>
                              <a:rPr lang="en-US" altLang="zh-CN" sz="2400" b="0" i="1" smtClean="0">
                                <a:latin typeface="Cambria Math" panose="02040503050406030204" pitchFamily="18" charset="0"/>
                                <a:sym typeface="+mn-ea"/>
                              </a:rPr>
                            </m:ctrlPr>
                          </m:sSupPr>
                          <m:e>
                            <m:r>
                              <a:rPr lang="en-US" altLang="zh-CN" sz="2400" i="1">
                                <a:latin typeface="Cambria Math" panose="02040503050406030204" pitchFamily="18" charset="0"/>
                                <a:sym typeface="+mn-ea"/>
                              </a:rPr>
                              <m:t>(</m:t>
                            </m:r>
                            <m:sSub>
                              <m:sSubPr>
                                <m:ctrlPr>
                                  <a:rPr lang="en-US" altLang="zh-CN" sz="2400" i="1">
                                    <a:latin typeface="Cambria Math" panose="02040503050406030204" pitchFamily="18" charset="0"/>
                                    <a:sym typeface="+mn-ea"/>
                                  </a:rPr>
                                </m:ctrlPr>
                              </m:sSubPr>
                              <m:e>
                                <m:r>
                                  <a:rPr lang="en-US" altLang="zh-CN" sz="2400" i="1">
                                    <a:latin typeface="Cambria Math" panose="02040503050406030204" pitchFamily="18" charset="0"/>
                                    <a:sym typeface="+mn-ea"/>
                                  </a:rPr>
                                  <m:t>𝐾</m:t>
                                </m:r>
                              </m:e>
                              <m:sub>
                                <m:r>
                                  <a:rPr lang="en-US" altLang="zh-CN" sz="2400" i="1">
                                    <a:latin typeface="Cambria Math" panose="02040503050406030204" pitchFamily="18" charset="0"/>
                                    <a:sym typeface="+mn-ea"/>
                                  </a:rPr>
                                  <m:t>2</m:t>
                                </m:r>
                              </m:sub>
                            </m:sSub>
                            <m:sSup>
                              <m:sSupPr>
                                <m:ctrlPr>
                                  <a:rPr lang="en-US" altLang="zh-CN" sz="2400" i="1">
                                    <a:latin typeface="Cambria Math" panose="02040503050406030204" pitchFamily="18" charset="0"/>
                                    <a:sym typeface="+mn-ea"/>
                                  </a:rPr>
                                </m:ctrlPr>
                              </m:sSupPr>
                              <m:e>
                                <m:r>
                                  <a:rPr lang="en-US" altLang="zh-CN" sz="2400" i="1">
                                    <a:latin typeface="Cambria Math" panose="02040503050406030204" pitchFamily="18" charset="0"/>
                                    <a:sym typeface="+mn-ea"/>
                                  </a:rPr>
                                  <m:t>𝑢</m:t>
                                </m:r>
                              </m:e>
                              <m:sup>
                                <m:r>
                                  <a:rPr lang="en-US" altLang="zh-CN" sz="2400" i="1">
                                    <a:latin typeface="Cambria Math" panose="02040503050406030204" pitchFamily="18" charset="0"/>
                                    <a:sym typeface="+mn-ea"/>
                                  </a:rPr>
                                  <m:t>2</m:t>
                                </m:r>
                              </m:sup>
                            </m:sSup>
                            <m:r>
                              <a:rPr lang="en-US" altLang="zh-CN" sz="2400" i="1">
                                <a:latin typeface="Cambria Math" panose="02040503050406030204" pitchFamily="18" charset="0"/>
                                <a:sym typeface="+mn-ea"/>
                              </a:rPr>
                              <m:t>+</m:t>
                            </m:r>
                            <m:sSub>
                              <m:sSubPr>
                                <m:ctrlPr>
                                  <a:rPr lang="en-US" altLang="zh-CN" sz="2400" i="1">
                                    <a:latin typeface="Cambria Math" panose="02040503050406030204" pitchFamily="18" charset="0"/>
                                    <a:sym typeface="+mn-ea"/>
                                  </a:rPr>
                                </m:ctrlPr>
                              </m:sSubPr>
                              <m:e>
                                <m:r>
                                  <a:rPr lang="en-US" altLang="zh-CN" sz="2400" i="1">
                                    <a:latin typeface="Cambria Math" panose="02040503050406030204" pitchFamily="18" charset="0"/>
                                    <a:sym typeface="+mn-ea"/>
                                  </a:rPr>
                                  <m:t>𝐾</m:t>
                                </m:r>
                              </m:e>
                              <m:sub>
                                <m:r>
                                  <a:rPr lang="en-US" altLang="zh-CN" sz="2400" i="1">
                                    <a:latin typeface="Cambria Math" panose="02040503050406030204" pitchFamily="18" charset="0"/>
                                    <a:sym typeface="+mn-ea"/>
                                  </a:rPr>
                                  <m:t>3</m:t>
                                </m:r>
                              </m:sub>
                            </m:sSub>
                            <m:sSup>
                              <m:sSupPr>
                                <m:ctrlPr>
                                  <a:rPr lang="en-US" altLang="zh-CN" sz="2400" i="1">
                                    <a:latin typeface="Cambria Math" panose="02040503050406030204" pitchFamily="18" charset="0"/>
                                    <a:sym typeface="+mn-ea"/>
                                  </a:rPr>
                                </m:ctrlPr>
                              </m:sSupPr>
                              <m:e>
                                <m:r>
                                  <a:rPr lang="en-US" altLang="zh-CN" sz="2400" i="1">
                                    <a:latin typeface="Cambria Math" panose="02040503050406030204" pitchFamily="18" charset="0"/>
                                    <a:sym typeface="+mn-ea"/>
                                  </a:rPr>
                                  <m:t>𝑣</m:t>
                                </m:r>
                              </m:e>
                              <m:sup>
                                <m:r>
                                  <a:rPr lang="en-US" altLang="zh-CN" sz="2400" i="1">
                                    <a:latin typeface="Cambria Math" panose="02040503050406030204" pitchFamily="18" charset="0"/>
                                    <a:sym typeface="+mn-ea"/>
                                  </a:rPr>
                                  <m:t>2</m:t>
                                </m:r>
                              </m:sup>
                            </m:sSup>
                            <m:r>
                              <a:rPr lang="en-US" altLang="zh-CN" sz="2400" i="1">
                                <a:latin typeface="Cambria Math" panose="02040503050406030204" pitchFamily="18" charset="0"/>
                                <a:sym typeface="+mn-ea"/>
                              </a:rPr>
                              <m:t>)</m:t>
                            </m:r>
                          </m:e>
                          <m:sup>
                            <m:r>
                              <a:rPr lang="en-US" altLang="zh-CN" sz="2400" b="0" i="1" smtClean="0">
                                <a:latin typeface="Cambria Math" panose="02040503050406030204" pitchFamily="18" charset="0"/>
                                <a:sym typeface="+mn-ea"/>
                              </a:rPr>
                              <m:t>5/6</m:t>
                            </m:r>
                          </m:sup>
                        </m:sSup>
                      </m:sup>
                    </m:sSup>
                  </m:oMath>
                </a14:m>
                <a:endParaRPr lang="en-US" altLang="zh-CN" sz="2400" dirty="0" smtClean="0">
                  <a:solidFill>
                    <a:schemeClr val="accent1"/>
                  </a:solidFill>
                  <a:sym typeface="+mn-ea"/>
                </a:endParaRPr>
              </a:p>
              <a:p>
                <a:pPr>
                  <a:lnSpc>
                    <a:spcPct val="90000"/>
                  </a:lnSpc>
                  <a:spcBef>
                    <a:spcPts val="1000"/>
                  </a:spcBef>
                </a:pPr>
                <a:r>
                  <a:rPr lang="zh-CN" altLang="en-US" sz="2400" dirty="0" smtClean="0">
                    <a:sym typeface="+mn-ea"/>
                  </a:rPr>
                  <a:t>                 可简化为：</a:t>
                </a:r>
                <a14:m>
                  <m:oMath xmlns:m="http://schemas.openxmlformats.org/officeDocument/2006/math">
                    <m:r>
                      <a:rPr lang="en-US" altLang="zh-CN" sz="2400" b="0" i="1" smtClean="0">
                        <a:latin typeface="Cambria Math" panose="02040503050406030204" pitchFamily="18" charset="0"/>
                        <a:sym typeface="+mn-ea"/>
                      </a:rPr>
                      <m:t>𝐻</m:t>
                    </m:r>
                    <m:d>
                      <m:dPr>
                        <m:ctrlPr>
                          <a:rPr lang="en-US" altLang="zh-CN" sz="2400" b="0" i="1" smtClean="0">
                            <a:latin typeface="Cambria Math" panose="02040503050406030204" pitchFamily="18" charset="0"/>
                            <a:sym typeface="+mn-ea"/>
                          </a:rPr>
                        </m:ctrlPr>
                      </m:dPr>
                      <m:e>
                        <m:r>
                          <a:rPr lang="en-US" altLang="zh-CN" sz="2400" b="0" i="1" smtClean="0">
                            <a:latin typeface="Cambria Math" panose="02040503050406030204" pitchFamily="18" charset="0"/>
                            <a:sym typeface="+mn-ea"/>
                          </a:rPr>
                          <m:t>𝑢</m:t>
                        </m:r>
                        <m:r>
                          <a:rPr lang="en-US" altLang="zh-CN" sz="2400" b="0" i="1" smtClean="0">
                            <a:latin typeface="Cambria Math" panose="02040503050406030204" pitchFamily="18" charset="0"/>
                            <a:sym typeface="+mn-ea"/>
                          </a:rPr>
                          <m:t>,</m:t>
                        </m:r>
                        <m:r>
                          <a:rPr lang="en-US" altLang="zh-CN" sz="2400" b="0" i="1" smtClean="0">
                            <a:latin typeface="Cambria Math" panose="02040503050406030204" pitchFamily="18" charset="0"/>
                            <a:sym typeface="+mn-ea"/>
                          </a:rPr>
                          <m:t>𝑣</m:t>
                        </m:r>
                      </m:e>
                    </m:d>
                    <m:r>
                      <a:rPr lang="en-US" altLang="zh-CN" sz="2400" b="0" i="1" smtClean="0">
                        <a:latin typeface="Cambria Math" panose="02040503050406030204" pitchFamily="18" charset="0"/>
                        <a:sym typeface="+mn-ea"/>
                      </a:rPr>
                      <m:t>=</m:t>
                    </m:r>
                    <m:sSup>
                      <m:sSupPr>
                        <m:ctrlPr>
                          <a:rPr lang="en-US" altLang="zh-CN" sz="2400" b="0" i="1" smtClean="0">
                            <a:latin typeface="Cambria Math" panose="02040503050406030204" pitchFamily="18" charset="0"/>
                            <a:sym typeface="+mn-ea"/>
                          </a:rPr>
                        </m:ctrlPr>
                      </m:sSupPr>
                      <m:e>
                        <m:r>
                          <a:rPr lang="en-US" altLang="zh-CN" sz="2400" b="0" i="1" smtClean="0">
                            <a:latin typeface="Cambria Math" panose="02040503050406030204" pitchFamily="18" charset="0"/>
                            <a:sym typeface="+mn-ea"/>
                          </a:rPr>
                          <m:t>𝑒</m:t>
                        </m:r>
                      </m:e>
                      <m:sup>
                        <m:sSup>
                          <m:sSupPr>
                            <m:ctrlPr>
                              <a:rPr lang="en-US" altLang="zh-CN" sz="2400" b="0" i="1" smtClean="0">
                                <a:latin typeface="Cambria Math" panose="02040503050406030204" pitchFamily="18" charset="0"/>
                                <a:sym typeface="+mn-ea"/>
                              </a:rPr>
                            </m:ctrlPr>
                          </m:sSupPr>
                          <m:e>
                            <m:r>
                              <a:rPr lang="en-US" altLang="zh-CN" sz="2400" i="1">
                                <a:latin typeface="Cambria Math" panose="02040503050406030204" pitchFamily="18" charset="0"/>
                                <a:sym typeface="+mn-ea"/>
                              </a:rPr>
                              <m:t>−</m:t>
                            </m:r>
                            <m:r>
                              <a:rPr lang="en-US" altLang="zh-CN" sz="2400" i="1">
                                <a:latin typeface="Cambria Math" panose="02040503050406030204" pitchFamily="18" charset="0"/>
                                <a:sym typeface="+mn-ea"/>
                              </a:rPr>
                              <m:t>𝑘</m:t>
                            </m:r>
                            <m:r>
                              <a:rPr lang="en-US" altLang="zh-CN" sz="2400" i="1">
                                <a:latin typeface="Cambria Math" panose="02040503050406030204" pitchFamily="18" charset="0"/>
                                <a:sym typeface="+mn-ea"/>
                              </a:rPr>
                              <m:t>(</m:t>
                            </m:r>
                            <m:sSup>
                              <m:sSupPr>
                                <m:ctrlPr>
                                  <a:rPr lang="en-US" altLang="zh-CN" sz="2400" i="1">
                                    <a:latin typeface="Cambria Math" panose="02040503050406030204" pitchFamily="18" charset="0"/>
                                    <a:sym typeface="+mn-ea"/>
                                  </a:rPr>
                                </m:ctrlPr>
                              </m:sSupPr>
                              <m:e>
                                <m:r>
                                  <a:rPr lang="en-US" altLang="zh-CN" sz="2400" i="1">
                                    <a:latin typeface="Cambria Math" panose="02040503050406030204" pitchFamily="18" charset="0"/>
                                    <a:sym typeface="+mn-ea"/>
                                  </a:rPr>
                                  <m:t>𝑢</m:t>
                                </m:r>
                              </m:e>
                              <m:sup>
                                <m:r>
                                  <a:rPr lang="en-US" altLang="zh-CN" sz="2400" i="1">
                                    <a:latin typeface="Cambria Math" panose="02040503050406030204" pitchFamily="18" charset="0"/>
                                    <a:sym typeface="+mn-ea"/>
                                  </a:rPr>
                                  <m:t>2</m:t>
                                </m:r>
                              </m:sup>
                            </m:sSup>
                            <m:r>
                              <a:rPr lang="en-US" altLang="zh-CN" sz="2400" i="1">
                                <a:latin typeface="Cambria Math" panose="02040503050406030204" pitchFamily="18" charset="0"/>
                                <a:sym typeface="+mn-ea"/>
                              </a:rPr>
                              <m:t>+</m:t>
                            </m:r>
                            <m:sSup>
                              <m:sSupPr>
                                <m:ctrlPr>
                                  <a:rPr lang="en-US" altLang="zh-CN" sz="2400" i="1">
                                    <a:latin typeface="Cambria Math" panose="02040503050406030204" pitchFamily="18" charset="0"/>
                                    <a:sym typeface="+mn-ea"/>
                                  </a:rPr>
                                </m:ctrlPr>
                              </m:sSupPr>
                              <m:e>
                                <m:r>
                                  <a:rPr lang="en-US" altLang="zh-CN" sz="2400" i="1">
                                    <a:latin typeface="Cambria Math" panose="02040503050406030204" pitchFamily="18" charset="0"/>
                                    <a:sym typeface="+mn-ea"/>
                                  </a:rPr>
                                  <m:t>𝑣</m:t>
                                </m:r>
                              </m:e>
                              <m:sup>
                                <m:r>
                                  <a:rPr lang="en-US" altLang="zh-CN" sz="2400" i="1">
                                    <a:latin typeface="Cambria Math" panose="02040503050406030204" pitchFamily="18" charset="0"/>
                                    <a:sym typeface="+mn-ea"/>
                                  </a:rPr>
                                  <m:t>2</m:t>
                                </m:r>
                              </m:sup>
                            </m:sSup>
                            <m:r>
                              <a:rPr lang="en-US" altLang="zh-CN" sz="2400" i="1">
                                <a:latin typeface="Cambria Math" panose="02040503050406030204" pitchFamily="18" charset="0"/>
                                <a:sym typeface="+mn-ea"/>
                              </a:rPr>
                              <m:t>)</m:t>
                            </m:r>
                          </m:e>
                          <m:sup>
                            <m:r>
                              <a:rPr lang="en-US" altLang="zh-CN" sz="2400" b="0" i="1" smtClean="0">
                                <a:latin typeface="Cambria Math" panose="02040503050406030204" pitchFamily="18" charset="0"/>
                                <a:sym typeface="+mn-ea"/>
                              </a:rPr>
                              <m:t>5/6</m:t>
                            </m:r>
                          </m:sup>
                        </m:sSup>
                      </m:sup>
                    </m:sSup>
                  </m:oMath>
                </a14:m>
                <a:endParaRPr lang="en-US" altLang="zh-CN" sz="2400" dirty="0" smtClean="0"/>
              </a:p>
              <a:p>
                <a:pPr>
                  <a:lnSpc>
                    <a:spcPct val="90000"/>
                  </a:lnSpc>
                  <a:spcBef>
                    <a:spcPts val="1000"/>
                  </a:spcBef>
                </a:pPr>
                <a:r>
                  <a:rPr lang="en-US" altLang="zh-CN" sz="2000" dirty="0"/>
                  <a:t> </a:t>
                </a:r>
                <a:r>
                  <a:rPr lang="en-US" altLang="zh-CN" sz="2000" dirty="0" smtClean="0"/>
                  <a:t>          </a:t>
                </a:r>
                <a14:m>
                  <m:oMath xmlns:m="http://schemas.openxmlformats.org/officeDocument/2006/math">
                    <m:sSub>
                      <m:sSubPr>
                        <m:ctrlPr>
                          <a:rPr lang="en-US" altLang="zh-CN" sz="200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𝐾</m:t>
                        </m:r>
                      </m:e>
                      <m:sub>
                        <m:r>
                          <a:rPr lang="en-US" altLang="zh-CN" sz="2000" b="0" i="1" smtClean="0">
                            <a:latin typeface="Cambria Math" panose="02040503050406030204" pitchFamily="18" charset="0"/>
                            <a:sym typeface="+mn-ea"/>
                          </a:rPr>
                          <m:t>1</m:t>
                        </m:r>
                      </m:sub>
                    </m:sSub>
                    <m:r>
                      <a:rPr lang="zh-CN" altLang="en-US" sz="2000" b="0" i="1" smtClean="0">
                        <a:latin typeface="Cambria Math" panose="02040503050406030204" pitchFamily="18" charset="0"/>
                        <a:sym typeface="+mn-ea"/>
                      </a:rPr>
                      <m:t>：与</m:t>
                    </m:r>
                    <m:r>
                      <a:rPr lang="zh-CN" altLang="en-US" sz="2000" i="1">
                        <a:latin typeface="Cambria Math" panose="02040503050406030204" pitchFamily="18" charset="0"/>
                        <a:sym typeface="+mn-ea"/>
                      </a:rPr>
                      <m:t>大气</m:t>
                    </m:r>
                    <m:r>
                      <a:rPr lang="zh-CN" altLang="en-US" sz="2000" i="1" smtClean="0">
                        <a:latin typeface="Cambria Math" panose="02040503050406030204" pitchFamily="18" charset="0"/>
                        <a:sym typeface="+mn-ea"/>
                      </a:rPr>
                      <m:t>湍流</m:t>
                    </m:r>
                    <m:r>
                      <a:rPr lang="zh-CN" altLang="en-US" sz="2000" i="1">
                        <a:latin typeface="Cambria Math" panose="02040503050406030204" pitchFamily="18" charset="0"/>
                        <a:sym typeface="+mn-ea"/>
                      </a:rPr>
                      <m:t>性质有关</m:t>
                    </m:r>
                    <m:r>
                      <a:rPr lang="zh-CN" altLang="en-US" sz="2000" b="0" i="1" smtClean="0">
                        <a:latin typeface="Cambria Math" panose="02040503050406030204" pitchFamily="18" charset="0"/>
                        <a:sym typeface="+mn-ea"/>
                      </a:rPr>
                      <m:t>的</m:t>
                    </m:r>
                    <m:r>
                      <a:rPr lang="zh-CN" altLang="en-US" sz="2000" i="1">
                        <a:latin typeface="Cambria Math" panose="02040503050406030204" pitchFamily="18" charset="0"/>
                        <a:sym typeface="+mn-ea"/>
                      </a:rPr>
                      <m:t>参数</m:t>
                    </m:r>
                  </m:oMath>
                </a14:m>
                <a:endParaRPr lang="en-US" altLang="zh-CN" sz="2000" i="1" dirty="0" smtClean="0">
                  <a:latin typeface="Cambria Math" panose="02040503050406030204" pitchFamily="18" charset="0"/>
                  <a:sym typeface="+mn-ea"/>
                </a:endParaRPr>
              </a:p>
              <a:p>
                <a:pPr>
                  <a:lnSpc>
                    <a:spcPct val="90000"/>
                  </a:lnSpc>
                  <a:spcBef>
                    <a:spcPts val="1000"/>
                  </a:spcBef>
                </a:pPr>
                <a:r>
                  <a:rPr lang="en-US" altLang="zh-CN" sz="2000" b="0" dirty="0" smtClean="0">
                    <a:sym typeface="+mn-ea"/>
                  </a:rPr>
                  <a:t>           </a:t>
                </a:r>
                <a14:m>
                  <m:oMath xmlns:m="http://schemas.openxmlformats.org/officeDocument/2006/math">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𝐾</m:t>
                        </m:r>
                      </m:e>
                      <m:sub>
                        <m:r>
                          <a:rPr lang="en-US" altLang="zh-CN" sz="2000" b="0" i="1" smtClean="0">
                            <a:latin typeface="Cambria Math" panose="02040503050406030204" pitchFamily="18" charset="0"/>
                            <a:sym typeface="+mn-ea"/>
                          </a:rPr>
                          <m:t>2</m:t>
                        </m:r>
                      </m:sub>
                    </m:sSub>
                    <m:r>
                      <a:rPr lang="zh-CN" altLang="en-US" sz="2000" b="0" i="1" smtClean="0">
                        <a:latin typeface="Cambria Math" panose="02040503050406030204" pitchFamily="18" charset="0"/>
                        <a:sym typeface="+mn-ea"/>
                      </a:rPr>
                      <m:t>：</m:t>
                    </m:r>
                  </m:oMath>
                </a14:m>
                <a:r>
                  <a:rPr lang="zh-CN" altLang="en-US" sz="2000" dirty="0" smtClean="0">
                    <a:sym typeface="+mn-ea"/>
                  </a:rPr>
                  <a:t>模糊的比例因子</a:t>
                </a:r>
                <a:endParaRPr lang="en-US" altLang="zh-CN" sz="2000" b="0" i="1" dirty="0" smtClean="0">
                  <a:latin typeface="Cambria Math" panose="02040503050406030204" pitchFamily="18" charset="0"/>
                  <a:sym typeface="+mn-ea"/>
                </a:endParaRPr>
              </a:p>
              <a:p>
                <a:pPr>
                  <a:lnSpc>
                    <a:spcPct val="90000"/>
                  </a:lnSpc>
                  <a:spcBef>
                    <a:spcPts val="1000"/>
                  </a:spcBef>
                </a:pPr>
                <a:r>
                  <a:rPr lang="en-US" altLang="zh-CN" sz="2000" dirty="0" smtClean="0">
                    <a:sym typeface="+mn-ea"/>
                  </a:rPr>
                  <a:t>           </a:t>
                </a:r>
                <a14:m>
                  <m:oMath xmlns:m="http://schemas.openxmlformats.org/officeDocument/2006/math">
                    <m:sSub>
                      <m:sSubPr>
                        <m:ctrlPr>
                          <a:rPr lang="en-US" altLang="zh-CN" sz="2000" i="1" dirty="0" smtClean="0">
                            <a:latin typeface="Cambria Math" panose="02040503050406030204" pitchFamily="18" charset="0"/>
                            <a:sym typeface="+mn-ea"/>
                          </a:rPr>
                        </m:ctrlPr>
                      </m:sSubPr>
                      <m:e>
                        <m:r>
                          <a:rPr lang="en-US" altLang="zh-CN" sz="2000" b="0" i="1" dirty="0" smtClean="0">
                            <a:latin typeface="Cambria Math" panose="02040503050406030204" pitchFamily="18" charset="0"/>
                            <a:sym typeface="+mn-ea"/>
                          </a:rPr>
                          <m:t>𝐾</m:t>
                        </m:r>
                      </m:e>
                      <m:sub>
                        <m:r>
                          <a:rPr lang="en-US" altLang="zh-CN" sz="2000" b="0" i="1" dirty="0" smtClean="0">
                            <a:latin typeface="Cambria Math" panose="02040503050406030204" pitchFamily="18" charset="0"/>
                            <a:sym typeface="+mn-ea"/>
                          </a:rPr>
                          <m:t>3</m:t>
                        </m:r>
                      </m:sub>
                    </m:sSub>
                    <m:r>
                      <a:rPr lang="zh-CN" altLang="en-US" sz="2000" b="0" i="1" dirty="0" smtClean="0">
                        <a:latin typeface="Cambria Math" panose="02040503050406030204" pitchFamily="18" charset="0"/>
                        <a:sym typeface="+mn-ea"/>
                      </a:rPr>
                      <m:t>：</m:t>
                    </m:r>
                  </m:oMath>
                </a14:m>
                <a:r>
                  <a:rPr lang="zh-CN" altLang="en-US" sz="2000" dirty="0" smtClean="0">
                    <a:sym typeface="+mn-ea"/>
                  </a:rPr>
                  <a:t>模糊的比例因子</a:t>
                </a:r>
                <a:endParaRPr lang="en-US" altLang="zh-CN" sz="2000" dirty="0" smtClean="0"/>
              </a:p>
            </p:txBody>
          </p:sp>
        </mc:Choice>
        <mc:Fallback xmlns="">
          <p:sp>
            <p:nvSpPr>
              <p:cNvPr id="9" name="矩形 8"/>
              <p:cNvSpPr>
                <a:spLocks noRot="1" noChangeAspect="1" noMove="1" noResize="1" noEditPoints="1" noAdjustHandles="1" noChangeArrowheads="1" noChangeShapeType="1" noTextEdit="1"/>
              </p:cNvSpPr>
              <p:nvPr>
                <p:custDataLst>
                  <p:tags r:id="rId7"/>
                </p:custDataLst>
              </p:nvPr>
            </p:nvSpPr>
            <p:spPr>
              <a:xfrm>
                <a:off x="838200" y="1825625"/>
                <a:ext cx="10515600" cy="4351338"/>
              </a:xfrm>
              <a:prstGeom prst="rect">
                <a:avLst/>
              </a:prstGeom>
              <a:blipFill rotWithShape="0">
                <a:blip r:embed="rId8"/>
                <a:stretch>
                  <a:fillRect l="-1043" t="-2381"/>
                </a:stretch>
              </a:blipFill>
            </p:spPr>
            <p:txBody>
              <a:bodyPr/>
              <a:lstStyle/>
              <a:p>
                <a:r>
                  <a:rPr lang="zh-CN" altLang="en-US">
                    <a:noFill/>
                  </a:rPr>
                  <a:t> </a:t>
                </a:r>
              </a:p>
            </p:txBody>
          </p:sp>
        </mc:Fallback>
      </mc:AlternateContent>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pic>
        <p:nvPicPr>
          <p:cNvPr id="8" name="图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9868" y="3200400"/>
            <a:ext cx="5398469" cy="2376181"/>
          </a:xfrm>
          <a:prstGeom prst="rect">
            <a:avLst/>
          </a:prstGeom>
        </p:spPr>
      </p:pic>
      <p:sp>
        <p:nvSpPr>
          <p:cNvPr id="4" name="文本框 3"/>
          <p:cNvSpPr txBox="1"/>
          <p:nvPr/>
        </p:nvSpPr>
        <p:spPr>
          <a:xfrm>
            <a:off x="838200" y="6176963"/>
            <a:ext cx="10637520"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  </a:t>
            </a:r>
            <a:r>
              <a:rPr lang="en-US" altLang="zh-CN" dirty="0" err="1" smtClean="0">
                <a:latin typeface="Times New Roman" panose="02020603050405020304" pitchFamily="18" charset="0"/>
                <a:cs typeface="Times New Roman" panose="02020603050405020304" pitchFamily="18" charset="0"/>
              </a:rPr>
              <a:t>Hufnagel</a:t>
            </a:r>
            <a:r>
              <a:rPr lang="en-US" altLang="zh-CN" dirty="0" smtClean="0">
                <a:latin typeface="Times New Roman" panose="02020603050405020304" pitchFamily="18" charset="0"/>
                <a:cs typeface="Times New Roman" panose="02020603050405020304" pitchFamily="18" charset="0"/>
              </a:rPr>
              <a:t> R. E. and Stanley N</a:t>
            </a:r>
            <a:r>
              <a:rPr lang="en-US" altLang="zh-CN" dirty="0" smtClean="0">
                <a:latin typeface="Times New Roman" panose="02020603050405020304" pitchFamily="18" charset="0"/>
                <a:cs typeface="Times New Roman" panose="02020603050405020304" pitchFamily="18" charset="0"/>
              </a:rPr>
              <a:t>. R.. “</a:t>
            </a:r>
            <a:r>
              <a:rPr lang="en-US" altLang="zh-CN" dirty="0" smtClean="0">
                <a:latin typeface="Times New Roman" panose="02020603050405020304" pitchFamily="18" charset="0"/>
                <a:cs typeface="Times New Roman" panose="02020603050405020304" pitchFamily="18" charset="0"/>
              </a:rPr>
              <a:t>Modulation transfer function associated with image transmission through</a:t>
            </a:r>
          </a:p>
          <a:p>
            <a:r>
              <a:rPr lang="en-US" altLang="zh-CN" dirty="0" smtClean="0">
                <a:latin typeface="Times New Roman" panose="02020603050405020304" pitchFamily="18" charset="0"/>
                <a:cs typeface="Times New Roman" panose="02020603050405020304" pitchFamily="18" charset="0"/>
              </a:rPr>
              <a:t> turbulent media</a:t>
            </a:r>
            <a:r>
              <a:rPr lang="en-US" altLang="zh-CN" dirty="0" smtClean="0">
                <a:latin typeface="Times New Roman" panose="02020603050405020304" pitchFamily="18" charset="0"/>
                <a:cs typeface="Times New Roman" panose="02020603050405020304" pitchFamily="18" charset="0"/>
              </a:rPr>
              <a:t>.” Journal </a:t>
            </a:r>
            <a:r>
              <a:rPr lang="en-US" altLang="zh-CN" dirty="0" smtClean="0">
                <a:latin typeface="Times New Roman" panose="02020603050405020304" pitchFamily="18" charset="0"/>
                <a:cs typeface="Times New Roman" panose="02020603050405020304" pitchFamily="18" charset="0"/>
              </a:rPr>
              <a:t>of the Optical Society of America,</a:t>
            </a:r>
            <a:r>
              <a:rPr lang="zh-CN" altLang="en-US"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1964.</a:t>
            </a:r>
            <a:endParaRPr lang="zh-CN" altLang="en-US" dirty="0"/>
          </a:p>
        </p:txBody>
      </p:sp>
    </p:spTree>
    <p:custDataLst>
      <p:tags r:id="rId1"/>
    </p:custDataLst>
    <p:extLst>
      <p:ext uri="{BB962C8B-B14F-4D97-AF65-F5344CB8AC3E}">
        <p14:creationId xmlns:p14="http://schemas.microsoft.com/office/powerpoint/2010/main" val="407755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左大括号 4"/>
          <p:cNvSpPr/>
          <p:nvPr/>
        </p:nvSpPr>
        <p:spPr>
          <a:xfrm>
            <a:off x="2779526" y="2787959"/>
            <a:ext cx="470535" cy="1802130"/>
          </a:xfrm>
          <a:prstGeom prst="leftBrace">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6" name="矩形 5"/>
          <p:cNvSpPr/>
          <p:nvPr/>
        </p:nvSpPr>
        <p:spPr>
          <a:xfrm>
            <a:off x="3131822" y="2820381"/>
            <a:ext cx="6195060" cy="1100301"/>
          </a:xfrm>
          <a:prstGeom prst="rect">
            <a:avLst/>
          </a:prstGeom>
        </p:spPr>
        <p:txBody>
          <a:bodyPr wrap="square">
            <a:spAutoFit/>
          </a:bodyPr>
          <a:lstStyle/>
          <a:p>
            <a:pPr lvl="0" defTabSz="1333500">
              <a:lnSpc>
                <a:spcPct val="90000"/>
              </a:lnSpc>
              <a:spcBef>
                <a:spcPct val="0"/>
              </a:spcBef>
              <a:spcAft>
                <a:spcPct val="35000"/>
              </a:spcAft>
            </a:pPr>
            <a:endParaRPr lang="en-US" altLang="zh-CN" b="1" dirty="0" smtClean="0">
              <a:latin typeface="Times New Roman" panose="02020603050405020304" pitchFamily="18" charset="0"/>
              <a:cs typeface="Times New Roman" panose="02020603050405020304" pitchFamily="18" charset="0"/>
            </a:endParaRPr>
          </a:p>
          <a:p>
            <a:pPr lvl="0" defTabSz="1333500">
              <a:lnSpc>
                <a:spcPct val="90000"/>
              </a:lnSpc>
              <a:spcBef>
                <a:spcPct val="0"/>
              </a:spcBef>
              <a:spcAft>
                <a:spcPct val="35000"/>
              </a:spcAft>
            </a:pPr>
            <a:endParaRPr lang="en-US" altLang="zh-CN" sz="2000" b="1" dirty="0" smtClean="0">
              <a:latin typeface="Times New Roman" panose="02020603050405020304" pitchFamily="18" charset="0"/>
              <a:cs typeface="Times New Roman" panose="02020603050405020304" pitchFamily="18" charset="0"/>
            </a:endParaRPr>
          </a:p>
          <a:p>
            <a:pPr lvl="0" defTabSz="1333500">
              <a:lnSpc>
                <a:spcPct val="90000"/>
              </a:lnSpc>
              <a:spcBef>
                <a:spcPct val="0"/>
              </a:spcBef>
              <a:spcAft>
                <a:spcPct val="35000"/>
              </a:spcAft>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r>
              <a:rPr lang="zh-CN" altLang="en-US" sz="2000" b="1" dirty="0" smtClean="0">
                <a:latin typeface="Times New Roman" panose="02020603050405020304" pitchFamily="18" charset="0"/>
                <a:cs typeface="Times New Roman" panose="02020603050405020304" pitchFamily="18" charset="0"/>
              </a:rPr>
              <a:t>偏振技术</a:t>
            </a:r>
            <a:r>
              <a:rPr lang="en-US" altLang="zh-CN" sz="2000" b="1"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用偏振技术估算后向散射</a:t>
            </a:r>
            <a:endParaRPr lang="zh-CN" altLang="en-US" sz="2000" dirty="0">
              <a:latin typeface="Times New Roman" panose="02020603050405020304" pitchFamily="18" charset="0"/>
              <a:cs typeface="Times New Roman" panose="02020603050405020304" pitchFamily="18" charset="0"/>
            </a:endParaRPr>
          </a:p>
        </p:txBody>
      </p:sp>
      <p:sp>
        <p:nvSpPr>
          <p:cNvPr id="7" name="矩形 6"/>
          <p:cNvSpPr/>
          <p:nvPr/>
        </p:nvSpPr>
        <p:spPr>
          <a:xfrm>
            <a:off x="3131821" y="2252913"/>
            <a:ext cx="8980170" cy="707886"/>
          </a:xfrm>
          <a:prstGeom prst="rect">
            <a:avLst/>
          </a:prstGeom>
        </p:spPr>
        <p:txBody>
          <a:bodyPr wrap="square">
            <a:spAutoFit/>
          </a:bodyPr>
          <a:lstStyle/>
          <a:p>
            <a:pPr lvl="0"/>
            <a:endParaRPr lang="en-US" altLang="zh-CN" sz="2000" b="1" dirty="0" smtClean="0">
              <a:latin typeface="Times New Roman" panose="02020603050405020304" pitchFamily="18" charset="0"/>
              <a:cs typeface="Times New Roman" panose="02020603050405020304" pitchFamily="18" charset="0"/>
            </a:endParaRPr>
          </a:p>
          <a:p>
            <a:pPr lvl="0"/>
            <a:r>
              <a:rPr lang="zh-CN" altLang="en-US" sz="2000" b="1" dirty="0" smtClean="0">
                <a:latin typeface="Times New Roman" panose="02020603050405020304" pitchFamily="18" charset="0"/>
                <a:cs typeface="Times New Roman" panose="02020603050405020304" pitchFamily="18" charset="0"/>
              </a:rPr>
              <a:t> 反</a:t>
            </a:r>
            <a:r>
              <a:rPr lang="zh-CN" altLang="en-US" sz="2000" b="1" dirty="0">
                <a:latin typeface="Times New Roman" panose="02020603050405020304" pitchFamily="18" charset="0"/>
                <a:cs typeface="Times New Roman" panose="02020603050405020304" pitchFamily="18" charset="0"/>
              </a:rPr>
              <a:t>卷</a:t>
            </a:r>
            <a:r>
              <a:rPr lang="zh-CN" altLang="en-US" sz="2000" b="1" dirty="0" smtClean="0">
                <a:latin typeface="Times New Roman" panose="02020603050405020304" pitchFamily="18" charset="0"/>
                <a:cs typeface="Times New Roman" panose="02020603050405020304" pitchFamily="18" charset="0"/>
              </a:rPr>
              <a:t>积方法：</a:t>
            </a:r>
            <a:r>
              <a:rPr lang="zh-CN" altLang="en-US" sz="2000" dirty="0">
                <a:latin typeface="Times New Roman" panose="02020603050405020304" pitchFamily="18" charset="0"/>
                <a:cs typeface="Times New Roman" panose="02020603050405020304" pitchFamily="18" charset="0"/>
              </a:rPr>
              <a:t>计算</a:t>
            </a:r>
            <a:r>
              <a:rPr lang="zh-CN" altLang="en-US" sz="2000" dirty="0" smtClean="0">
                <a:latin typeface="Times New Roman" panose="02020603050405020304" pitchFamily="18" charset="0"/>
                <a:cs typeface="Times New Roman" panose="02020603050405020304" pitchFamily="18" charset="0"/>
              </a:rPr>
              <a:t>调制传递函数（</a:t>
            </a:r>
            <a:r>
              <a:rPr lang="en-US" altLang="zh-CN" sz="2000" dirty="0" smtClean="0">
                <a:latin typeface="Times New Roman" panose="02020603050405020304" pitchFamily="18" charset="0"/>
                <a:cs typeface="Times New Roman" panose="02020603050405020304" pitchFamily="18" charset="0"/>
              </a:rPr>
              <a:t>MIF</a:t>
            </a:r>
            <a:r>
              <a:rPr lang="zh-CN" altLang="en-US" sz="2000" dirty="0" smtClean="0">
                <a:latin typeface="Times New Roman" panose="02020603050405020304" pitchFamily="18" charset="0"/>
                <a:cs typeface="Times New Roman" panose="02020603050405020304" pitchFamily="18" charset="0"/>
              </a:rPr>
              <a:t>）、点扩散函数</a:t>
            </a:r>
            <a:r>
              <a:rPr lang="en-US" altLang="zh-CN" sz="2000" dirty="0" smtClean="0">
                <a:latin typeface="Times New Roman" panose="02020603050405020304" pitchFamily="18" charset="0"/>
                <a:cs typeface="Times New Roman" panose="02020603050405020304" pitchFamily="18" charset="0"/>
              </a:rPr>
              <a:t>(PSF)</a:t>
            </a:r>
            <a:r>
              <a:rPr lang="zh-CN" altLang="en-US" sz="2000" dirty="0" smtClean="0">
                <a:latin typeface="Times New Roman" panose="02020603050405020304" pitchFamily="18" charset="0"/>
                <a:cs typeface="Times New Roman" panose="02020603050405020304" pitchFamily="18" charset="0"/>
              </a:rPr>
              <a:t>，去除前向散射</a:t>
            </a:r>
            <a:endParaRPr lang="zh-CN" altLang="en-US" sz="2000" dirty="0">
              <a:latin typeface="Times New Roman" panose="02020603050405020304" pitchFamily="18" charset="0"/>
              <a:cs typeface="Times New Roman" panose="02020603050405020304" pitchFamily="18" charset="0"/>
            </a:endParaRPr>
          </a:p>
        </p:txBody>
      </p:sp>
      <p:sp>
        <p:nvSpPr>
          <p:cNvPr id="14" name="矩形 13"/>
          <p:cNvSpPr/>
          <p:nvPr/>
        </p:nvSpPr>
        <p:spPr>
          <a:xfrm>
            <a:off x="3131821" y="3710241"/>
            <a:ext cx="8801401" cy="1100301"/>
          </a:xfrm>
          <a:prstGeom prst="rect">
            <a:avLst/>
          </a:prstGeom>
        </p:spPr>
        <p:txBody>
          <a:bodyPr wrap="square">
            <a:spAutoFit/>
          </a:bodyPr>
          <a:lstStyle/>
          <a:p>
            <a:pPr lvl="0" defTabSz="1333500">
              <a:lnSpc>
                <a:spcPct val="90000"/>
              </a:lnSpc>
              <a:spcBef>
                <a:spcPct val="0"/>
              </a:spcBef>
              <a:spcAft>
                <a:spcPct val="35000"/>
              </a:spcAft>
            </a:pPr>
            <a:endParaRPr lang="en-US" altLang="zh-CN" b="1" dirty="0" smtClean="0">
              <a:latin typeface="Times New Roman" panose="02020603050405020304" pitchFamily="18" charset="0"/>
              <a:cs typeface="Times New Roman" panose="02020603050405020304" pitchFamily="18" charset="0"/>
            </a:endParaRPr>
          </a:p>
          <a:p>
            <a:pPr lvl="0" defTabSz="1333500">
              <a:lnSpc>
                <a:spcPct val="90000"/>
              </a:lnSpc>
              <a:spcBef>
                <a:spcPct val="0"/>
              </a:spcBef>
              <a:spcAft>
                <a:spcPct val="35000"/>
              </a:spcAft>
            </a:pPr>
            <a:endParaRPr lang="en-US" altLang="zh-CN" sz="2000" b="1" dirty="0" smtClean="0">
              <a:latin typeface="Times New Roman" panose="02020603050405020304" pitchFamily="18" charset="0"/>
              <a:cs typeface="Times New Roman" panose="02020603050405020304" pitchFamily="18" charset="0"/>
            </a:endParaRPr>
          </a:p>
          <a:p>
            <a:pPr lvl="0" defTabSz="1333500">
              <a:lnSpc>
                <a:spcPct val="90000"/>
              </a:lnSpc>
              <a:spcBef>
                <a:spcPct val="0"/>
              </a:spcBef>
              <a:spcAft>
                <a:spcPct val="35000"/>
              </a:spcAft>
            </a:pPr>
            <a:r>
              <a:rPr lang="zh-CN" altLang="en-US" sz="2000" b="1" dirty="0" smtClean="0">
                <a:latin typeface="Times New Roman" panose="02020603050405020304" pitchFamily="18" charset="0"/>
                <a:cs typeface="Times New Roman" panose="02020603050405020304" pitchFamily="18" charset="0"/>
              </a:rPr>
              <a:t>     滤波方法：</a:t>
            </a:r>
            <a:r>
              <a:rPr lang="zh-CN" altLang="en-US" sz="2000" dirty="0" smtClean="0">
                <a:latin typeface="Times New Roman" panose="02020603050405020304" pitchFamily="18" charset="0"/>
                <a:cs typeface="Times New Roman" panose="02020603050405020304" pitchFamily="18" charset="0"/>
              </a:rPr>
              <a:t>根据成像模型设计滤波器估算出滤波器参数，进行滤波复原</a:t>
            </a:r>
            <a:endParaRPr lang="zh-CN" altLang="en-US" sz="2000" dirty="0">
              <a:latin typeface="Times New Roman" panose="02020603050405020304" pitchFamily="18" charset="0"/>
              <a:cs typeface="Times New Roman" panose="02020603050405020304" pitchFamily="18" charset="0"/>
            </a:endParaRPr>
          </a:p>
        </p:txBody>
      </p:sp>
      <p:sp>
        <p:nvSpPr>
          <p:cNvPr id="20" name="圆角矩形 19"/>
          <p:cNvSpPr/>
          <p:nvPr/>
        </p:nvSpPr>
        <p:spPr>
          <a:xfrm>
            <a:off x="742950" y="3211830"/>
            <a:ext cx="1990855" cy="811530"/>
          </a:xfrm>
          <a:prstGeom prst="roundRect">
            <a:avLst>
              <a:gd name="adj" fmla="val 10000"/>
            </a:avLst>
          </a:prstGeom>
          <a:solidFill>
            <a:schemeClr val="bg1"/>
          </a:solidFill>
          <a:ln w="1270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dirty="0" smtClean="0">
                <a:solidFill>
                  <a:schemeClr val="tx1"/>
                </a:solidFill>
                <a:latin typeface="Times New Roman" panose="02020603050405020304" pitchFamily="18" charset="0"/>
                <a:cs typeface="Times New Roman" panose="02020603050405020304" pitchFamily="18" charset="0"/>
              </a:rPr>
              <a:t>水下图像复原</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a:xfrm>
            <a:off x="838200" y="194311"/>
            <a:ext cx="10515600" cy="1496378"/>
          </a:xfrm>
        </p:spPr>
        <p:txBody>
          <a:bodyPr/>
          <a:lstStyle/>
          <a:p>
            <a:pPr algn="ctr"/>
            <a:r>
              <a:rPr lang="zh-CN" altLang="en-US" dirty="0" smtClean="0"/>
              <a:t>水下图像复原</a:t>
            </a:r>
            <a:endParaRPr lang="zh-CN" altLang="en-US" dirty="0"/>
          </a:p>
        </p:txBody>
      </p:sp>
      <p:sp>
        <p:nvSpPr>
          <p:cNvPr id="3" name="内容占位符 2"/>
          <p:cNvSpPr>
            <a:spLocks noGrp="1"/>
          </p:cNvSpPr>
          <p:nvPr>
            <p:ph idx="1"/>
          </p:nvPr>
        </p:nvSpPr>
        <p:spPr/>
        <p:txBody>
          <a:bodyPr/>
          <a:lstStyle/>
          <a:p>
            <a:r>
              <a:rPr lang="zh-CN" altLang="en-US" dirty="0" smtClean="0">
                <a:solidFill>
                  <a:schemeClr val="accent1"/>
                </a:solidFill>
              </a:rPr>
              <a:t>  水下图像复原方法</a:t>
            </a:r>
            <a:endParaRPr lang="zh-CN" altLang="en-US" dirty="0">
              <a:solidFill>
                <a:schemeClr val="accent1"/>
              </a:solidFill>
            </a:endParaRPr>
          </a:p>
        </p:txBody>
      </p:sp>
      <p:sp>
        <p:nvSpPr>
          <p:cNvPr id="4" name="文本框 3"/>
          <p:cNvSpPr txBox="1"/>
          <p:nvPr/>
        </p:nvSpPr>
        <p:spPr>
          <a:xfrm>
            <a:off x="0" y="1360170"/>
            <a:ext cx="12192000" cy="216814"/>
          </a:xfrm>
          <a:prstGeom prst="rect">
            <a:avLst/>
          </a:prstGeom>
          <a:solidFill>
            <a:schemeClr val="accent1"/>
          </a:solidFill>
        </p:spPr>
        <p:txBody>
          <a:bodyPr wrap="square" rtlCol="0">
            <a:spAutoFit/>
          </a:bodyPr>
          <a:lstStyle/>
          <a:p>
            <a:endParaRPr lang="zh-CN" altLang="en-US" dirty="0"/>
          </a:p>
        </p:txBody>
      </p:sp>
    </p:spTree>
    <p:extLst>
      <p:ext uri="{BB962C8B-B14F-4D97-AF65-F5344CB8AC3E}">
        <p14:creationId xmlns:p14="http://schemas.microsoft.com/office/powerpoint/2010/main" val="1885305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106651" y="3920878"/>
            <a:ext cx="4351799" cy="16414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通过</a:t>
            </a:r>
            <a:r>
              <a:rPr lang="zh-CN" altLang="zh-CN" dirty="0" smtClean="0"/>
              <a:t>实</a:t>
            </a:r>
            <a:r>
              <a:rPr lang="zh-CN" altLang="zh-CN" dirty="0"/>
              <a:t>验</a:t>
            </a:r>
            <a:r>
              <a:rPr lang="zh-CN" altLang="zh-CN" dirty="0" smtClean="0"/>
              <a:t>测</a:t>
            </a:r>
            <a:r>
              <a:rPr lang="zh-CN" altLang="en-US" dirty="0" smtClean="0"/>
              <a:t>出</a:t>
            </a:r>
            <a:r>
              <a:rPr lang="zh-CN" altLang="zh-CN" dirty="0"/>
              <a:t>水质参数</a:t>
            </a:r>
            <a:r>
              <a:rPr lang="zh-CN" altLang="en-US" dirty="0">
                <a:latin typeface="Times New Roman" panose="02020603050405020304" pitchFamily="18" charset="0"/>
                <a:cs typeface="Times New Roman" panose="02020603050405020304" pitchFamily="18" charset="0"/>
              </a:rPr>
              <a:t>估</a:t>
            </a:r>
            <a:r>
              <a:rPr lang="zh-CN" altLang="en-US" dirty="0" smtClean="0">
                <a:latin typeface="Times New Roman" panose="02020603050405020304" pitchFamily="18" charset="0"/>
                <a:cs typeface="Times New Roman" panose="02020603050405020304" pitchFamily="18" charset="0"/>
              </a:rPr>
              <a:t>算</a:t>
            </a:r>
            <a:r>
              <a:rPr lang="zh-CN" altLang="zh-CN" dirty="0" smtClean="0"/>
              <a:t>调</a:t>
            </a:r>
            <a:r>
              <a:rPr lang="zh-CN" altLang="zh-CN" dirty="0"/>
              <a:t>制传递函</a:t>
            </a:r>
            <a:r>
              <a:rPr lang="zh-CN" altLang="zh-CN" dirty="0" smtClean="0"/>
              <a:t>数</a:t>
            </a:r>
            <a:r>
              <a:rPr lang="en-US" altLang="zh-CN" dirty="0" smtClean="0"/>
              <a:t>:</a:t>
            </a:r>
          </a:p>
          <a:p>
            <a:pPr algn="ctr"/>
            <a:endParaRPr lang="en-US" altLang="zh-CN" dirty="0"/>
          </a:p>
          <a:p>
            <a:pPr algn="ctr"/>
            <a:endParaRPr lang="en-US" altLang="zh-CN" dirty="0" smtClean="0"/>
          </a:p>
          <a:p>
            <a:r>
              <a:rPr lang="en-US" altLang="zh-CN" i="1" dirty="0" smtClean="0">
                <a:latin typeface="Times New Roman" panose="02020603050405020304" pitchFamily="18" charset="0"/>
                <a:cs typeface="Times New Roman" panose="02020603050405020304" pitchFamily="18" charset="0"/>
              </a:rPr>
              <a:t>    D</a:t>
            </a:r>
            <a:r>
              <a:rPr lang="en-US" altLang="zh-CN" dirty="0" smtClean="0"/>
              <a:t>(</a:t>
            </a:r>
            <a:r>
              <a:rPr lang="el-GR" altLang="zh-CN" dirty="0"/>
              <a:t>φ</a:t>
            </a:r>
            <a:r>
              <a:rPr lang="en-US" altLang="zh-CN" dirty="0"/>
              <a:t>)</a:t>
            </a:r>
            <a:r>
              <a:rPr lang="zh-CN" altLang="en-US" dirty="0"/>
              <a:t>是退化传递函数，由小角估计方法计算得</a:t>
            </a:r>
            <a:r>
              <a:rPr lang="zh-CN" altLang="en-US" dirty="0" smtClean="0"/>
              <a:t>到。</a:t>
            </a:r>
            <a:endParaRPr lang="en-US" altLang="zh-CN" dirty="0" smtClean="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279" y="4577577"/>
            <a:ext cx="3283863" cy="375765"/>
          </a:xfrm>
          <a:prstGeom prst="rect">
            <a:avLst/>
          </a:prstGeom>
        </p:spPr>
      </p:pic>
      <mc:AlternateContent xmlns:mc="http://schemas.openxmlformats.org/markup-compatibility/2006" xmlns:a14="http://schemas.microsoft.com/office/drawing/2010/main">
        <mc:Choice Requires="a14">
          <p:sp>
            <p:nvSpPr>
              <p:cNvPr id="22" name="矩形 21"/>
              <p:cNvSpPr/>
              <p:nvPr/>
            </p:nvSpPr>
            <p:spPr>
              <a:xfrm>
                <a:off x="917732" y="2673643"/>
                <a:ext cx="4640580" cy="5048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cs typeface="Times New Roman" panose="02020603050405020304" pitchFamily="18" charset="0"/>
                  </a:rPr>
                  <a:t>成像模型</a:t>
                </a:r>
                <a14:m>
                  <m:oMath xmlns:m="http://schemas.openxmlformats.org/officeDocument/2006/math">
                    <m:r>
                      <a:rPr lang="zh-CN" altLang="en-US" b="0" i="1" smtClean="0">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𝑔</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𝑦</m:t>
                        </m:r>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h</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𝑦</m:t>
                        </m:r>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𝑓</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𝑦</m:t>
                        </m:r>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𝑛</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𝑦</m:t>
                        </m:r>
                      </m:e>
                    </m:d>
                  </m:oMath>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917732" y="2673643"/>
                <a:ext cx="4640580" cy="504847"/>
              </a:xfrm>
              <a:prstGeom prst="rect">
                <a:avLst/>
              </a:prstGeom>
              <a:blipFill rotWithShape="0">
                <a:blip r:embed="rId4"/>
                <a:stretch>
                  <a:fillRect t="-21429" b="-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182130" y="3561614"/>
                <a:ext cx="4170066" cy="6566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忽略噪声部分</a:t>
                </a:r>
                <a:r>
                  <a:rPr lang="en-US" altLang="zh-CN" dirty="0"/>
                  <a:t>(</a:t>
                </a:r>
                <a:r>
                  <a:rPr lang="zh-CN" altLang="en-US" dirty="0"/>
                  <a:t>后向散射</a:t>
                </a:r>
                <a:r>
                  <a:rPr lang="en-US" altLang="zh-CN" dirty="0"/>
                  <a:t>)</a:t>
                </a:r>
                <a:r>
                  <a:rPr lang="zh-CN" altLang="en-US" dirty="0"/>
                  <a:t>，转换到频域</a:t>
                </a:r>
                <a:r>
                  <a:rPr lang="en-US" altLang="zh-CN" dirty="0"/>
                  <a:t>:</a:t>
                </a:r>
                <a:endParaRPr lang="zh-CN" altLang="en-US" dirty="0"/>
              </a:p>
              <a:p>
                <a:pPr marL="0" lvl="1"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anose="02020603050405020304" pitchFamily="18" charset="0"/>
                        </a:rPr>
                        <m:t>𝐺</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𝑢</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𝑣</m:t>
                          </m:r>
                        </m:e>
                      </m:d>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𝐻</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𝑢</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𝑣</m:t>
                          </m:r>
                        </m:e>
                      </m:d>
                      <m:r>
                        <a:rPr lang="en-US" altLang="zh-CN" sz="2000" i="1">
                          <a:latin typeface="Cambria Math" panose="02040503050406030204" pitchFamily="18" charset="0"/>
                          <a:cs typeface="Times New Roman" panose="02020603050405020304" pitchFamily="18" charset="0"/>
                        </a:rPr>
                        <m:t>𝐹</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𝑢</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𝑣</m:t>
                          </m:r>
                        </m:e>
                      </m:d>
                    </m:oMath>
                  </m:oMathPara>
                </a14:m>
                <a:endParaRPr lang="zh-CN" altLang="en-US" sz="2000" dirty="0"/>
              </a:p>
            </p:txBody>
          </p:sp>
        </mc:Choice>
        <mc:Fallback xmlns="">
          <p:sp>
            <p:nvSpPr>
              <p:cNvPr id="23" name="矩形 22"/>
              <p:cNvSpPr>
                <a:spLocks noRot="1" noChangeAspect="1" noMove="1" noResize="1" noEditPoints="1" noAdjustHandles="1" noChangeArrowheads="1" noChangeShapeType="1" noTextEdit="1"/>
              </p:cNvSpPr>
              <p:nvPr/>
            </p:nvSpPr>
            <p:spPr>
              <a:xfrm>
                <a:off x="1182130" y="3561614"/>
                <a:ext cx="4170066" cy="656698"/>
              </a:xfrm>
              <a:prstGeom prst="rect">
                <a:avLst/>
              </a:prstGeom>
              <a:blipFill rotWithShape="0">
                <a:blip r:embed="rId5"/>
                <a:stretch>
                  <a:fillRect t="-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385604" y="4566504"/>
                <a:ext cx="3657600" cy="5878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去卷积复原图象</a:t>
                </a:r>
                <a:r>
                  <a:rPr lang="en-US" altLang="zh-CN" sz="2000" dirty="0"/>
                  <a:t>:</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𝐹</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𝑢</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𝑣</m:t>
                        </m:r>
                      </m:e>
                    </m:d>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𝐺</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𝑢</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𝑣</m:t>
                            </m:r>
                          </m:e>
                        </m:d>
                      </m:num>
                      <m:den>
                        <m:r>
                          <a:rPr lang="en-US" altLang="zh-CN" sz="2000" i="1">
                            <a:latin typeface="Cambria Math" panose="02040503050406030204" pitchFamily="18" charset="0"/>
                            <a:cs typeface="Times New Roman" panose="02020603050405020304" pitchFamily="18" charset="0"/>
                          </a:rPr>
                          <m:t>𝐻</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𝑢</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𝑣</m:t>
                            </m:r>
                          </m:e>
                        </m:d>
                      </m:den>
                    </m:f>
                  </m:oMath>
                </a14:m>
                <a:endParaRPr lang="en-US" altLang="zh-CN" dirty="0"/>
              </a:p>
            </p:txBody>
          </p:sp>
        </mc:Choice>
        <mc:Fallback xmlns="">
          <p:sp>
            <p:nvSpPr>
              <p:cNvPr id="24" name="矩形 23"/>
              <p:cNvSpPr>
                <a:spLocks noRot="1" noChangeAspect="1" noMove="1" noResize="1" noEditPoints="1" noAdjustHandles="1" noChangeArrowheads="1" noChangeShapeType="1" noTextEdit="1"/>
              </p:cNvSpPr>
              <p:nvPr/>
            </p:nvSpPr>
            <p:spPr>
              <a:xfrm>
                <a:off x="1385604" y="4566504"/>
                <a:ext cx="3657600" cy="587863"/>
              </a:xfrm>
              <a:prstGeom prst="rect">
                <a:avLst/>
              </a:prstGeom>
              <a:blipFill rotWithShape="0">
                <a:blip r:embed="rId6"/>
                <a:stretch>
                  <a:fillRect/>
                </a:stretch>
              </a:blipFill>
            </p:spPr>
            <p:txBody>
              <a:bodyPr/>
              <a:lstStyle/>
              <a:p>
                <a:r>
                  <a:rPr lang="zh-CN" altLang="en-US">
                    <a:noFill/>
                  </a:rPr>
                  <a:t> </a:t>
                </a:r>
              </a:p>
            </p:txBody>
          </p:sp>
        </mc:Fallback>
      </mc:AlternateContent>
      <p:sp>
        <p:nvSpPr>
          <p:cNvPr id="26" name="矩形 25"/>
          <p:cNvSpPr/>
          <p:nvPr/>
        </p:nvSpPr>
        <p:spPr>
          <a:xfrm>
            <a:off x="6209909" y="2207382"/>
            <a:ext cx="5055309" cy="1354232"/>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solidFill>
                  <a:schemeClr val="tx1"/>
                </a:solidFill>
                <a:sym typeface="+mn-ea"/>
              </a:rPr>
              <a:t>  论文</a:t>
            </a:r>
            <a:r>
              <a:rPr lang="en-US" altLang="zh-CN" sz="1400" dirty="0" smtClean="0">
                <a:solidFill>
                  <a:schemeClr val="tx1"/>
                </a:solidFill>
                <a:latin typeface="Times New Roman" panose="02020603050405020304" pitchFamily="18" charset="0"/>
                <a:cs typeface="Times New Roman" panose="02020603050405020304" pitchFamily="18" charset="0"/>
              </a:rPr>
              <a:t>《</a:t>
            </a:r>
            <a:r>
              <a:rPr lang="zh-CN" altLang="zh-CN" sz="1400" dirty="0" smtClean="0">
                <a:solidFill>
                  <a:schemeClr val="tx1"/>
                </a:solidFill>
                <a:sym typeface="+mn-ea"/>
              </a:rPr>
              <a:t> </a:t>
            </a:r>
            <a:r>
              <a:rPr lang="en-US" altLang="zh-CN" sz="1400" dirty="0" smtClean="0">
                <a:solidFill>
                  <a:schemeClr val="tx1"/>
                </a:solidFill>
                <a:sym typeface="+mn-ea"/>
              </a:rPr>
              <a:t>Underwater image restoration by means of blind deconvolution approach》</a:t>
            </a:r>
            <a:r>
              <a:rPr lang="en-US" altLang="zh-CN" sz="1400" baseline="30000" dirty="0" smtClean="0">
                <a:solidFill>
                  <a:schemeClr val="tx1"/>
                </a:solidFill>
                <a:sym typeface="+mn-ea"/>
              </a:rPr>
              <a:t>[1]</a:t>
            </a:r>
            <a:r>
              <a:rPr lang="zh-CN" altLang="en-US" sz="1400" dirty="0" smtClean="0">
                <a:solidFill>
                  <a:schemeClr val="tx1"/>
                </a:solidFill>
                <a:sym typeface="+mn-ea"/>
              </a:rPr>
              <a:t>中作者</a:t>
            </a:r>
            <a:r>
              <a:rPr lang="zh-CN" altLang="zh-CN" sz="1400" dirty="0" smtClean="0">
                <a:solidFill>
                  <a:schemeClr val="tx1"/>
                </a:solidFill>
                <a:sym typeface="+mn-ea"/>
              </a:rPr>
              <a:t>提出</a:t>
            </a:r>
            <a:r>
              <a:rPr lang="zh-CN" altLang="en-US" sz="1400" dirty="0" smtClean="0">
                <a:solidFill>
                  <a:schemeClr val="tx1"/>
                </a:solidFill>
                <a:sym typeface="+mn-ea"/>
              </a:rPr>
              <a:t>将</a:t>
            </a:r>
            <a:r>
              <a:rPr lang="zh-CN" altLang="zh-CN" sz="1400" dirty="0" smtClean="0">
                <a:solidFill>
                  <a:schemeClr val="tx1"/>
                </a:solidFill>
                <a:sym typeface="+mn-ea"/>
              </a:rPr>
              <a:t>点扩算函数（</a:t>
            </a:r>
            <a:r>
              <a:rPr lang="en-US" altLang="zh-CN" sz="1400" dirty="0" smtClean="0">
                <a:solidFill>
                  <a:schemeClr val="tx1"/>
                </a:solidFill>
                <a:sym typeface="+mn-ea"/>
              </a:rPr>
              <a:t>PSF</a:t>
            </a:r>
            <a:r>
              <a:rPr lang="zh-CN" altLang="zh-CN" sz="1400" dirty="0" smtClean="0">
                <a:solidFill>
                  <a:schemeClr val="tx1"/>
                </a:solidFill>
                <a:sym typeface="+mn-ea"/>
              </a:rPr>
              <a:t>）和调制解调函数（</a:t>
            </a:r>
            <a:r>
              <a:rPr lang="en-US" altLang="zh-CN" sz="1400" dirty="0" smtClean="0">
                <a:solidFill>
                  <a:schemeClr val="tx1"/>
                </a:solidFill>
                <a:sym typeface="+mn-ea"/>
              </a:rPr>
              <a:t>MFT</a:t>
            </a:r>
            <a:r>
              <a:rPr lang="zh-CN" altLang="zh-CN" sz="1400" dirty="0" smtClean="0">
                <a:solidFill>
                  <a:schemeClr val="tx1"/>
                </a:solidFill>
                <a:sym typeface="+mn-ea"/>
              </a:rPr>
              <a:t>）用于水下图像复原，应用威尔斯小角度近似理论和反</a:t>
            </a:r>
            <a:r>
              <a:rPr lang="zh-CN" altLang="en-US" sz="1400" dirty="0" smtClean="0">
                <a:solidFill>
                  <a:schemeClr val="tx1"/>
                </a:solidFill>
                <a:latin typeface="Times New Roman" panose="02020603050405020304" pitchFamily="18" charset="0"/>
                <a:cs typeface="Times New Roman" panose="02020603050405020304" pitchFamily="18" charset="0"/>
              </a:rPr>
              <a:t>卷积的方法进行图像复原，该方法主要用于解决前向散射问题。</a:t>
            </a:r>
            <a:endParaRPr lang="zh-CN" altLang="en-US" sz="1400" dirty="0">
              <a:solidFill>
                <a:schemeClr val="tx1"/>
              </a:solidFill>
            </a:endParaRPr>
          </a:p>
        </p:txBody>
      </p:sp>
      <p:cxnSp>
        <p:nvCxnSpPr>
          <p:cNvPr id="44" name="直接箭头连接符 43"/>
          <p:cNvCxnSpPr/>
          <p:nvPr/>
        </p:nvCxnSpPr>
        <p:spPr>
          <a:xfrm flipH="1">
            <a:off x="3238022" y="3203361"/>
            <a:ext cx="1817" cy="3134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238022" y="4183380"/>
            <a:ext cx="0" cy="3941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3267163" y="5165439"/>
            <a:ext cx="0" cy="416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p:cNvSpPr/>
              <p:nvPr/>
            </p:nvSpPr>
            <p:spPr>
              <a:xfrm>
                <a:off x="2147811" y="5562362"/>
                <a:ext cx="2238704" cy="5078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变换回时域</a:t>
                </a:r>
                <a:r>
                  <a:rPr lang="en-US" altLang="zh-CN" dirty="0" smtClean="0"/>
                  <a:t>: </a:t>
                </a:r>
                <a14:m>
                  <m:oMath xmlns:m="http://schemas.openxmlformats.org/officeDocument/2006/math">
                    <m:r>
                      <a:rPr lang="en-US" altLang="zh-CN" i="1">
                        <a:latin typeface="Cambria Math" panose="02040503050406030204" pitchFamily="18" charset="0"/>
                        <a:cs typeface="Times New Roman" panose="02020603050405020304" pitchFamily="18" charset="0"/>
                      </a:rPr>
                      <m:t>𝑓</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𝑦</m:t>
                        </m:r>
                      </m:e>
                    </m:d>
                  </m:oMath>
                </a14:m>
                <a:endParaRPr lang="zh-CN" altLang="en-US" dirty="0"/>
              </a:p>
            </p:txBody>
          </p:sp>
        </mc:Choice>
        <mc:Fallback xmlns="">
          <p:sp>
            <p:nvSpPr>
              <p:cNvPr id="51" name="矩形 50"/>
              <p:cNvSpPr>
                <a:spLocks noRot="1" noChangeAspect="1" noMove="1" noResize="1" noEditPoints="1" noAdjustHandles="1" noChangeArrowheads="1" noChangeShapeType="1" noTextEdit="1"/>
              </p:cNvSpPr>
              <p:nvPr/>
            </p:nvSpPr>
            <p:spPr>
              <a:xfrm>
                <a:off x="2147811" y="5562362"/>
                <a:ext cx="2238704" cy="507864"/>
              </a:xfrm>
              <a:prstGeom prst="rect">
                <a:avLst/>
              </a:prstGeom>
              <a:blipFill rotWithShape="0">
                <a:blip r:embed="rId7"/>
                <a:stretch>
                  <a:fillRect b="-4651"/>
                </a:stretch>
              </a:blipFill>
            </p:spPr>
            <p:txBody>
              <a:bodyPr/>
              <a:lstStyle/>
              <a:p>
                <a:r>
                  <a:rPr lang="zh-CN" altLang="en-US">
                    <a:noFill/>
                  </a:rPr>
                  <a:t> </a:t>
                </a:r>
              </a:p>
            </p:txBody>
          </p:sp>
        </mc:Fallback>
      </mc:AlternateContent>
      <p:cxnSp>
        <p:nvCxnSpPr>
          <p:cNvPr id="10" name="直接箭头连接符 9"/>
          <p:cNvCxnSpPr/>
          <p:nvPr/>
        </p:nvCxnSpPr>
        <p:spPr>
          <a:xfrm flipH="1">
            <a:off x="5026588" y="4883081"/>
            <a:ext cx="10634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17731" y="6114983"/>
            <a:ext cx="10347487" cy="646331"/>
          </a:xfrm>
          <a:prstGeom prst="rect">
            <a:avLst/>
          </a:prstGeom>
          <a:noFill/>
        </p:spPr>
        <p:txBody>
          <a:bodyPr wrap="square" rtlCol="0">
            <a:spAutoFit/>
          </a:bodyPr>
          <a:lstStyle/>
          <a:p>
            <a:r>
              <a:rPr lang="en-US" altLang="zh-CN" dirty="0"/>
              <a:t> </a:t>
            </a:r>
            <a:r>
              <a:rPr lang="en-US" altLang="zh-CN" dirty="0" smtClean="0">
                <a:latin typeface="Times New Roman" panose="02020603050405020304" pitchFamily="18" charset="0"/>
                <a:cs typeface="Times New Roman" panose="02020603050405020304" pitchFamily="18" charset="0"/>
              </a:rPr>
              <a:t>[1] </a:t>
            </a:r>
            <a:r>
              <a:rPr lang="en-US" altLang="zh-CN" dirty="0" smtClean="0">
                <a:latin typeface="Times New Roman" panose="02020603050405020304" pitchFamily="18" charset="0"/>
                <a:cs typeface="Times New Roman" panose="02020603050405020304" pitchFamily="18" charset="0"/>
              </a:rPr>
              <a:t>Fan F., Yang K., Xia M., Li W., Fu </a:t>
            </a:r>
            <a:r>
              <a:rPr lang="en-US" altLang="zh-CN" dirty="0" smtClean="0">
                <a:latin typeface="Times New Roman" panose="02020603050405020304" pitchFamily="18" charset="0"/>
                <a:cs typeface="Times New Roman" panose="02020603050405020304" pitchFamily="18" charset="0"/>
              </a:rPr>
              <a:t>B. and </a:t>
            </a:r>
            <a:r>
              <a:rPr lang="en-US" altLang="zh-CN" dirty="0" smtClean="0">
                <a:latin typeface="Times New Roman" panose="02020603050405020304" pitchFamily="18" charset="0"/>
                <a:cs typeface="Times New Roman" panose="02020603050405020304" pitchFamily="18" charset="0"/>
              </a:rPr>
              <a:t>Zhang W</a:t>
            </a:r>
            <a:r>
              <a:rPr lang="en-US" altLang="zh-CN"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sym typeface="+mn-ea"/>
              </a:rPr>
              <a:t> “Underwater </a:t>
            </a:r>
            <a:r>
              <a:rPr lang="en-US" altLang="zh-CN" dirty="0">
                <a:latin typeface="Times New Roman" panose="02020603050405020304" pitchFamily="18" charset="0"/>
                <a:cs typeface="Times New Roman" panose="02020603050405020304" pitchFamily="18" charset="0"/>
                <a:sym typeface="+mn-ea"/>
              </a:rPr>
              <a:t>image restoration by means of blind deconvolution </a:t>
            </a:r>
            <a:r>
              <a:rPr lang="en-US" altLang="zh-CN" dirty="0" smtClean="0">
                <a:latin typeface="Times New Roman" panose="02020603050405020304" pitchFamily="18" charset="0"/>
                <a:cs typeface="Times New Roman" panose="02020603050405020304" pitchFamily="18" charset="0"/>
                <a:sym typeface="+mn-ea"/>
              </a:rPr>
              <a:t>approach.” Frontiers </a:t>
            </a:r>
            <a:r>
              <a:rPr lang="en-US" altLang="zh-CN" dirty="0" smtClean="0">
                <a:latin typeface="Times New Roman" panose="02020603050405020304" pitchFamily="18" charset="0"/>
                <a:cs typeface="Times New Roman" panose="02020603050405020304" pitchFamily="18" charset="0"/>
                <a:sym typeface="+mn-ea"/>
              </a:rPr>
              <a:t>of </a:t>
            </a:r>
            <a:r>
              <a:rPr lang="en-US" altLang="zh-CN" dirty="0" err="1" smtClean="0">
                <a:latin typeface="Times New Roman" panose="02020603050405020304" pitchFamily="18" charset="0"/>
                <a:cs typeface="Times New Roman" panose="02020603050405020304" pitchFamily="18" charset="0"/>
                <a:sym typeface="+mn-ea"/>
              </a:rPr>
              <a:t>Optoelectionics</a:t>
            </a:r>
            <a:r>
              <a:rPr lang="en-US" altLang="zh-CN" dirty="0" smtClean="0">
                <a:latin typeface="Times New Roman" panose="02020603050405020304" pitchFamily="18" charset="0"/>
                <a:cs typeface="Times New Roman" panose="02020603050405020304" pitchFamily="18" charset="0"/>
                <a:sym typeface="+mn-ea"/>
              </a:rPr>
              <a:t> </a:t>
            </a:r>
            <a:r>
              <a:rPr lang="en-US" altLang="zh-CN" dirty="0" smtClean="0">
                <a:latin typeface="Times New Roman" panose="02020603050405020304" pitchFamily="18" charset="0"/>
                <a:cs typeface="Times New Roman" panose="02020603050405020304" pitchFamily="18" charset="0"/>
                <a:sym typeface="+mn-ea"/>
              </a:rPr>
              <a:t>in China, 2010</a:t>
            </a:r>
            <a:r>
              <a:rPr lang="en-US" altLang="zh-CN" dirty="0" smtClean="0">
                <a:latin typeface="Times New Roman" panose="02020603050405020304" pitchFamily="18" charset="0"/>
                <a:cs typeface="Times New Roman" panose="02020603050405020304" pitchFamily="18" charset="0"/>
                <a:sym typeface="+mn-ea"/>
              </a:rPr>
              <a:t>.</a:t>
            </a:r>
            <a:endParaRPr lang="zh-CN" altLang="en-US" dirty="0">
              <a:latin typeface="Times New Roman" panose="02020603050405020304" pitchFamily="18" charset="0"/>
              <a:cs typeface="Times New Roman" panose="02020603050405020304" pitchFamily="18" charset="0"/>
            </a:endParaRPr>
          </a:p>
        </p:txBody>
      </p:sp>
      <p:sp>
        <p:nvSpPr>
          <p:cNvPr id="12" name="标题 11"/>
          <p:cNvSpPr>
            <a:spLocks noGrp="1"/>
          </p:cNvSpPr>
          <p:nvPr>
            <p:ph type="title"/>
          </p:nvPr>
        </p:nvSpPr>
        <p:spPr>
          <a:xfrm>
            <a:off x="971550" y="288229"/>
            <a:ext cx="10382250" cy="1402459"/>
          </a:xfrm>
        </p:spPr>
        <p:txBody>
          <a:bodyPr/>
          <a:lstStyle/>
          <a:p>
            <a:pPr algn="ctr"/>
            <a:r>
              <a:rPr lang="zh-CN" altLang="en-US" dirty="0" smtClean="0"/>
              <a:t>水下图像复原</a:t>
            </a:r>
            <a:endParaRPr lang="zh-CN" altLang="en-US" dirty="0"/>
          </a:p>
        </p:txBody>
      </p:sp>
      <p:sp>
        <p:nvSpPr>
          <p:cNvPr id="13" name="内容占位符 12"/>
          <p:cNvSpPr>
            <a:spLocks noGrp="1"/>
          </p:cNvSpPr>
          <p:nvPr>
            <p:ph idx="1"/>
          </p:nvPr>
        </p:nvSpPr>
        <p:spPr>
          <a:xfrm>
            <a:off x="777240" y="1828799"/>
            <a:ext cx="10487978" cy="4241425"/>
          </a:xfrm>
        </p:spPr>
        <p:txBody>
          <a:bodyPr/>
          <a:lstStyle/>
          <a:p>
            <a:r>
              <a:rPr lang="en-US" altLang="zh-CN" dirty="0" smtClean="0">
                <a:solidFill>
                  <a:schemeClr val="accent1"/>
                </a:solidFill>
              </a:rPr>
              <a:t> </a:t>
            </a:r>
            <a:r>
              <a:rPr lang="zh-CN" altLang="en-US" dirty="0">
                <a:solidFill>
                  <a:schemeClr val="accent1"/>
                </a:solidFill>
              </a:rPr>
              <a:t> </a:t>
            </a:r>
            <a:r>
              <a:rPr lang="zh-CN" altLang="en-US" dirty="0" smtClean="0">
                <a:solidFill>
                  <a:schemeClr val="accent1"/>
                </a:solidFill>
              </a:rPr>
              <a:t> 反卷积法</a:t>
            </a:r>
            <a:endParaRPr lang="zh-CN" altLang="en-US" dirty="0">
              <a:solidFill>
                <a:schemeClr val="accent1"/>
              </a:solidFill>
            </a:endParaRPr>
          </a:p>
        </p:txBody>
      </p:sp>
      <p:sp>
        <p:nvSpPr>
          <p:cNvPr id="15" name="文本框 14"/>
          <p:cNvSpPr txBox="1"/>
          <p:nvPr/>
        </p:nvSpPr>
        <p:spPr>
          <a:xfrm>
            <a:off x="0" y="1357814"/>
            <a:ext cx="12192000" cy="192869"/>
          </a:xfrm>
          <a:prstGeom prst="rect">
            <a:avLst/>
          </a:prstGeom>
          <a:solidFill>
            <a:schemeClr val="accent1"/>
          </a:solidFill>
        </p:spPr>
        <p:txBody>
          <a:bodyPr wrap="square" rtlCol="0">
            <a:spAutoFit/>
          </a:bodyPr>
          <a:lstStyle/>
          <a:p>
            <a:endParaRPr lang="zh-CN" altLang="en-US" dirty="0"/>
          </a:p>
        </p:txBody>
      </p:sp>
    </p:spTree>
    <p:extLst>
      <p:ext uri="{BB962C8B-B14F-4D97-AF65-F5344CB8AC3E}">
        <p14:creationId xmlns:p14="http://schemas.microsoft.com/office/powerpoint/2010/main" val="1867768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下图像复原</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反卷积法</a:t>
            </a:r>
            <a:endParaRPr lang="en-US" altLang="zh-CN" sz="2800" dirty="0" smtClean="0">
              <a:solidFill>
                <a:schemeClr val="accent1"/>
              </a:solidFill>
              <a:sym typeface="+mn-ea"/>
            </a:endParaRPr>
          </a:p>
          <a:p>
            <a:pPr algn="just"/>
            <a:r>
              <a:rPr lang="zh-CN" altLang="en-US" sz="2600" dirty="0" smtClean="0"/>
              <a:t>        </a:t>
            </a:r>
            <a:r>
              <a:rPr lang="zh-CN" altLang="en-US" sz="2000" dirty="0" smtClean="0"/>
              <a:t>论文《</a:t>
            </a:r>
            <a:r>
              <a:rPr lang="en-US" altLang="zh-CN" sz="2000" dirty="0" smtClean="0"/>
              <a:t>Comparative Study on Several Blind Deconvolution Algorithms Applied to Underwater Image Restoration 》</a:t>
            </a:r>
            <a:r>
              <a:rPr lang="en-US" altLang="zh-CN" sz="2000" baseline="30000" dirty="0" smtClean="0"/>
              <a:t>[1]</a:t>
            </a:r>
            <a:r>
              <a:rPr lang="zh-CN" altLang="en-US" sz="2000" dirty="0" smtClean="0"/>
              <a:t>中</a:t>
            </a:r>
            <a:r>
              <a:rPr lang="zh-CN" altLang="zh-CN" sz="2000" dirty="0" smtClean="0"/>
              <a:t>作者</a:t>
            </a:r>
            <a:r>
              <a:rPr lang="zh-CN" altLang="en-US" sz="2000" dirty="0" smtClean="0"/>
              <a:t>（范泛等）</a:t>
            </a:r>
            <a:r>
              <a:rPr lang="zh-CN" altLang="zh-CN" sz="2000" dirty="0" smtClean="0"/>
              <a:t>比较研究了盲反卷积算法中的：</a:t>
            </a:r>
            <a:r>
              <a:rPr lang="en-US" altLang="zh-CN" sz="2000" dirty="0" smtClean="0"/>
              <a:t>R-L</a:t>
            </a:r>
            <a:r>
              <a:rPr lang="zh-CN" altLang="zh-CN" sz="2000" dirty="0" smtClean="0"/>
              <a:t>算法（</a:t>
            </a:r>
            <a:r>
              <a:rPr lang="en-US" altLang="zh-CN" sz="2000" dirty="0" smtClean="0"/>
              <a:t>Richardson-Lucy</a:t>
            </a:r>
            <a:r>
              <a:rPr lang="zh-CN" altLang="zh-CN" sz="2000" dirty="0" smtClean="0"/>
              <a:t>）、最小二乘法以及乘法迭代法。并且应用了水下图像去噪和威尔斯小角度近似理论推导出点分布函数</a:t>
            </a:r>
            <a:r>
              <a:rPr lang="zh-CN" altLang="en-US" sz="2000" dirty="0" smtClean="0"/>
              <a:t>。</a:t>
            </a:r>
            <a:r>
              <a:rPr lang="zh-CN" altLang="zh-CN" sz="2000" dirty="0" smtClean="0"/>
              <a:t>通过执行威尔斯的小角度散射理论和</a:t>
            </a:r>
            <a:r>
              <a:rPr lang="zh-CN" altLang="en-US" sz="2000" dirty="0" smtClean="0"/>
              <a:t>模糊度量方法</a:t>
            </a:r>
            <a:r>
              <a:rPr lang="zh-CN" altLang="en-US" sz="2000" dirty="0"/>
              <a:t>对</a:t>
            </a:r>
            <a:r>
              <a:rPr lang="zh-CN" altLang="zh-CN" sz="2000" dirty="0" smtClean="0"/>
              <a:t>三种盲反卷积算法进行比较，确定总迭代次数和最佳图像复原结果。</a:t>
            </a:r>
            <a:r>
              <a:rPr lang="zh-CN" altLang="en-US" sz="2000" dirty="0" smtClean="0"/>
              <a:t> </a:t>
            </a:r>
            <a:r>
              <a:rPr lang="zh-CN" altLang="zh-CN" sz="2000" dirty="0" smtClean="0"/>
              <a:t>通过比较得出：最小二乘算法的复原率最高，但是乘法迭代的速度最好</a:t>
            </a:r>
            <a:r>
              <a:rPr lang="zh-CN" altLang="en-US" sz="2000" dirty="0" smtClean="0"/>
              <a:t>。</a:t>
            </a:r>
            <a:endParaRPr lang="en-US" altLang="zh-CN" sz="2000" dirty="0" smtClean="0">
              <a:latin typeface="宋体" panose="02010600030101010101" pitchFamily="2" charset="-122"/>
              <a:cs typeface="宋体" panose="02010600030101010101" pitchFamily="2" charset="-122"/>
            </a:endParaRPr>
          </a:p>
          <a:p>
            <a:pPr algn="just"/>
            <a:r>
              <a:rPr lang="en-US" altLang="zh-CN" sz="2000" dirty="0" smtClean="0"/>
              <a:t>        </a:t>
            </a:r>
            <a:r>
              <a:rPr lang="zh-CN" altLang="zh-CN" sz="2000" dirty="0" smtClean="0"/>
              <a:t>论文《 </a:t>
            </a:r>
            <a:r>
              <a:rPr lang="en-US" altLang="zh-CN" sz="2000" dirty="0" smtClean="0"/>
              <a:t>Underwater image restoration by means of blind deconvolution approach 》</a:t>
            </a:r>
            <a:r>
              <a:rPr lang="zh-CN" altLang="en-US" sz="2000" dirty="0" smtClean="0"/>
              <a:t>中作者</a:t>
            </a:r>
            <a:r>
              <a:rPr lang="zh-CN" altLang="zh-CN" sz="2000" dirty="0" smtClean="0"/>
              <a:t>提出将点扩算函数（</a:t>
            </a:r>
            <a:r>
              <a:rPr lang="en-US" altLang="zh-CN" sz="2000" dirty="0" smtClean="0"/>
              <a:t>PSF</a:t>
            </a:r>
            <a:r>
              <a:rPr lang="zh-CN" altLang="zh-CN" sz="2000" dirty="0" smtClean="0"/>
              <a:t>）和调制解调函数（</a:t>
            </a:r>
            <a:r>
              <a:rPr lang="en-US" altLang="zh-CN" sz="2000" dirty="0" smtClean="0"/>
              <a:t>MFT</a:t>
            </a:r>
            <a:r>
              <a:rPr lang="zh-CN" altLang="zh-CN" sz="2000" dirty="0" smtClean="0"/>
              <a:t>）的方法用于水下图像复原，应用威尔斯小角度近似理论来进行图像增强。</a:t>
            </a:r>
            <a:r>
              <a:rPr lang="zh-CN" altLang="en-US" sz="2000" dirty="0" smtClean="0"/>
              <a:t>作者</a:t>
            </a:r>
            <a:r>
              <a:rPr lang="zh-CN" altLang="zh-CN" sz="2000" dirty="0" smtClean="0"/>
              <a:t>对图像的基本噪声模式进行了分析，并使用算术平均滤波对图像进行去噪，然后，使用执行迭代盲反褶积方法的去噪图像的初始点扩散函数的理想值，来获得更好的恢复结果</a:t>
            </a:r>
            <a:r>
              <a:rPr lang="zh-CN" altLang="en-US" sz="2000" dirty="0" smtClean="0"/>
              <a:t>。</a:t>
            </a:r>
            <a:endParaRPr lang="en-US" altLang="zh-CN" sz="2000" dirty="0" smtClean="0"/>
          </a:p>
          <a:p>
            <a:pPr lvl="0" algn="l">
              <a:lnSpc>
                <a:spcPct val="90000"/>
              </a:lnSpc>
              <a:spcBef>
                <a:spcPts val="1000"/>
              </a:spcBef>
            </a:pPr>
            <a:endParaRPr lang="zh-CN" altLang="en-US" sz="2800" dirty="0">
              <a:solidFill>
                <a:schemeClr val="accent1"/>
              </a:solidFill>
              <a:sym typeface="+mn-ea"/>
            </a:endParaRPr>
          </a:p>
          <a:p>
            <a:pPr lvl="0" indent="0" algn="l">
              <a:lnSpc>
                <a:spcPct val="90000"/>
              </a:lnSpc>
              <a:spcBef>
                <a:spcPts val="1000"/>
              </a:spcBef>
              <a:buFont typeface="Arial" panose="020B0604020202020204" pitchFamily="34" charset="0"/>
              <a:buNone/>
            </a:pPr>
            <a:endParaRPr lang="zh-CN" altLang="en-US" sz="2800" dirty="0">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sp>
        <p:nvSpPr>
          <p:cNvPr id="4" name="文本框 3"/>
          <p:cNvSpPr txBox="1"/>
          <p:nvPr/>
        </p:nvSpPr>
        <p:spPr>
          <a:xfrm>
            <a:off x="937260" y="6176963"/>
            <a:ext cx="10416540"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 </a:t>
            </a:r>
            <a:r>
              <a:rPr lang="en-US" altLang="zh-CN" dirty="0" smtClean="0">
                <a:latin typeface="Times New Roman" panose="02020603050405020304" pitchFamily="18" charset="0"/>
                <a:cs typeface="Times New Roman" panose="02020603050405020304" pitchFamily="18" charset="0"/>
              </a:rPr>
              <a:t>Fan F., Yang K., Xia M., Li W., Fu B</a:t>
            </a:r>
            <a:r>
              <a:rPr lang="en-US" altLang="zh-CN" dirty="0" smtClean="0">
                <a:latin typeface="Times New Roman" panose="02020603050405020304" pitchFamily="18" charset="0"/>
                <a:cs typeface="Times New Roman" panose="02020603050405020304" pitchFamily="18" charset="0"/>
              </a:rPr>
              <a:t>. and </a:t>
            </a:r>
            <a:r>
              <a:rPr lang="en-US" altLang="zh-CN" dirty="0" smtClean="0">
                <a:latin typeface="Times New Roman" panose="02020603050405020304" pitchFamily="18" charset="0"/>
                <a:cs typeface="Times New Roman" panose="02020603050405020304" pitchFamily="18" charset="0"/>
              </a:rPr>
              <a:t>Zhang W</a:t>
            </a:r>
            <a:r>
              <a:rPr lang="en-US" altLang="zh-CN" dirty="0" smtClean="0">
                <a:latin typeface="Times New Roman" panose="02020603050405020304" pitchFamily="18" charset="0"/>
                <a:cs typeface="Times New Roman" panose="02020603050405020304" pitchFamily="18" charset="0"/>
              </a:rPr>
              <a:t>. “Comparative Study on Several Blind Deconvolution Algorithms Applied to Underwater Image Restoration</a:t>
            </a:r>
            <a:r>
              <a:rPr lang="en-US" altLang="zh-CN" dirty="0" smtClean="0">
                <a:latin typeface="Times New Roman" panose="02020603050405020304" pitchFamily="18" charset="0"/>
                <a:cs typeface="Times New Roman" panose="02020603050405020304" pitchFamily="18" charset="0"/>
              </a:rPr>
              <a:t>.” Optical Review, 2010</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58271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下图像复原</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利用偏振技术</a:t>
            </a:r>
            <a:r>
              <a:rPr lang="en-US" altLang="zh-CN" sz="2800" dirty="0">
                <a:solidFill>
                  <a:schemeClr val="accent1"/>
                </a:solidFill>
                <a:sym typeface="+mn-ea"/>
              </a:rPr>
              <a:t> </a:t>
            </a:r>
            <a:endParaRPr lang="en-US" altLang="zh-CN" sz="2800" dirty="0" smtClean="0">
              <a:solidFill>
                <a:schemeClr val="accent1"/>
              </a:solidFill>
              <a:sym typeface="+mn-ea"/>
            </a:endParaRPr>
          </a:p>
          <a:p>
            <a:pPr algn="just">
              <a:lnSpc>
                <a:spcPct val="90000"/>
              </a:lnSpc>
              <a:spcBef>
                <a:spcPts val="1000"/>
              </a:spcBef>
            </a:pPr>
            <a:r>
              <a:rPr lang="zh-CN" altLang="en-US" sz="28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论文</a:t>
            </a:r>
            <a:r>
              <a:rPr lang="en-US" altLang="zh-CN" sz="2000" dirty="0" smtClean="0">
                <a:latin typeface="Times New Roman" panose="02020603050405020304" pitchFamily="18" charset="0"/>
                <a:cs typeface="Times New Roman" panose="02020603050405020304" pitchFamily="18" charset="0"/>
              </a:rPr>
              <a:t>《Recovery of underwater visibility and structure by  polarization analysis》</a:t>
            </a:r>
            <a:r>
              <a:rPr lang="en-US" altLang="zh-CN" sz="2000" baseline="30000" dirty="0" smtClean="0">
                <a:latin typeface="Times New Roman" panose="02020603050405020304" pitchFamily="18" charset="0"/>
                <a:cs typeface="Times New Roman" panose="02020603050405020304" pitchFamily="18" charset="0"/>
              </a:rPr>
              <a:t>[1]</a:t>
            </a:r>
            <a:r>
              <a:rPr lang="zh-CN" altLang="en-US" sz="2000" dirty="0" smtClean="0">
                <a:latin typeface="Times New Roman" panose="02020603050405020304" pitchFamily="18" charset="0"/>
                <a:cs typeface="Times New Roman" panose="02020603050405020304" pitchFamily="18" charset="0"/>
              </a:rPr>
              <a:t> 提出一种基于光的偏振特性的水下图像复原方法。作者认为自然光照下水下图像中后向散射光是部分偏振的，而场景有效辐射是无偏振特性的。因此在相机镜头端安装可调偏振器，使用不同偏振角度对同一场景成两幅图像，所得到的图像中的背景光会有明显不同。通过对成像物理模型的分析，利用这两幅图像和估计出的偏振度，就能恢复出有效场景辐射</a:t>
            </a:r>
            <a:r>
              <a:rPr lang="zh-CN" altLang="en-US" sz="2800" dirty="0" smtClean="0">
                <a:latin typeface="Times New Roman" panose="02020603050405020304" pitchFamily="18" charset="0"/>
                <a:cs typeface="Times New Roman" panose="02020603050405020304" pitchFamily="18" charset="0"/>
              </a:rPr>
              <a:t>。</a:t>
            </a:r>
          </a:p>
          <a:p>
            <a:pPr lvl="0" algn="l">
              <a:lnSpc>
                <a:spcPct val="90000"/>
              </a:lnSpc>
              <a:spcBef>
                <a:spcPts val="1000"/>
              </a:spcBef>
            </a:pPr>
            <a:endParaRPr lang="zh-CN" altLang="en-US" sz="2800" dirty="0">
              <a:solidFill>
                <a:schemeClr val="accent1"/>
              </a:solidFill>
              <a:sym typeface="+mn-ea"/>
            </a:endParaRPr>
          </a:p>
          <a:p>
            <a:pPr lvl="0" indent="0" algn="l">
              <a:lnSpc>
                <a:spcPct val="90000"/>
              </a:lnSpc>
              <a:spcBef>
                <a:spcPts val="1000"/>
              </a:spcBef>
              <a:buFont typeface="Arial" panose="020B0604020202020204" pitchFamily="34" charset="0"/>
              <a:buNone/>
            </a:pPr>
            <a:endParaRPr lang="zh-CN" altLang="en-US" sz="2800" dirty="0">
              <a:sym typeface="+mn-ea"/>
            </a:endParaRPr>
          </a:p>
        </p:txBody>
      </p:sp>
      <p:sp>
        <p:nvSpPr>
          <p:cNvPr id="2" name="文本框 1"/>
          <p:cNvSpPr txBox="1"/>
          <p:nvPr/>
        </p:nvSpPr>
        <p:spPr>
          <a:xfrm>
            <a:off x="0" y="1295040"/>
            <a:ext cx="12192000" cy="185195"/>
          </a:xfrm>
          <a:prstGeom prst="rect">
            <a:avLst/>
          </a:prstGeom>
          <a:solidFill>
            <a:schemeClr val="accent1"/>
          </a:solidFill>
        </p:spPr>
        <p:txBody>
          <a:bodyPr wrap="square" rtlCol="0">
            <a:spAutoFit/>
          </a:bodyPr>
          <a:lstStyle/>
          <a:p>
            <a:endParaRPr lang="zh-CN" altLang="en-US" dirty="0"/>
          </a:p>
        </p:txBody>
      </p:sp>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2699" y="4074984"/>
            <a:ext cx="3153591" cy="1895559"/>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11801" y="3978434"/>
            <a:ext cx="4609489" cy="2018873"/>
          </a:xfrm>
          <a:prstGeom prst="rect">
            <a:avLst/>
          </a:prstGeom>
        </p:spPr>
      </p:pic>
      <p:sp>
        <p:nvSpPr>
          <p:cNvPr id="4" name="文本框 3"/>
          <p:cNvSpPr txBox="1"/>
          <p:nvPr/>
        </p:nvSpPr>
        <p:spPr>
          <a:xfrm>
            <a:off x="907391" y="6176963"/>
            <a:ext cx="9608820" cy="646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 </a:t>
            </a:r>
            <a:r>
              <a:rPr lang="de-DE" altLang="zh-CN" dirty="0" smtClean="0">
                <a:latin typeface="Times New Roman" panose="02020603050405020304" pitchFamily="18" charset="0"/>
                <a:cs typeface="Times New Roman" panose="02020603050405020304" pitchFamily="18" charset="0"/>
              </a:rPr>
              <a:t>Yoav Y. Schechner and Nir Karpel</a:t>
            </a:r>
            <a:r>
              <a:rPr lang="de-DE" altLang="zh-CN"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Recovery of underwater visibility and structure by polarization analysis.” IEEE Journal OF Oceanic </a:t>
            </a:r>
            <a:r>
              <a:rPr lang="en-US" altLang="zh-CN" dirty="0" smtClean="0">
                <a:latin typeface="Times New Roman" panose="02020603050405020304" pitchFamily="18" charset="0"/>
                <a:cs typeface="Times New Roman" panose="02020603050405020304" pitchFamily="18" charset="0"/>
              </a:rPr>
              <a:t>Engineering, 2005</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7716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994932" y="2874804"/>
            <a:ext cx="3419827" cy="2276111"/>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latin typeface="Times New Roman" panose="02020603050405020304" pitchFamily="18" charset="0"/>
                <a:cs typeface="Times New Roman" panose="02020603050405020304" pitchFamily="18" charset="0"/>
              </a:rPr>
              <a:t>   滤波器的设计</a:t>
            </a:r>
            <a:endParaRPr lang="en-US" altLang="zh-CN" dirty="0" smtClean="0">
              <a:latin typeface="Times New Roman" panose="02020603050405020304" pitchFamily="18" charset="0"/>
              <a:cs typeface="Times New Roman" panose="02020603050405020304" pitchFamily="18" charset="0"/>
            </a:endParaRPr>
          </a:p>
          <a:p>
            <a:pPr algn="ctr"/>
            <a:endParaRPr lang="en-US" altLang="zh-CN" dirty="0">
              <a:latin typeface="Times New Roman" panose="02020603050405020304" pitchFamily="18" charset="0"/>
              <a:cs typeface="Times New Roman" panose="02020603050405020304" pitchFamily="18" charset="0"/>
            </a:endParaRPr>
          </a:p>
          <a:p>
            <a:pPr algn="ctr"/>
            <a:endParaRPr lang="en-US" altLang="zh-CN" dirty="0" smtClean="0">
              <a:latin typeface="Times New Roman" panose="02020603050405020304" pitchFamily="18" charset="0"/>
              <a:cs typeface="Times New Roman" panose="02020603050405020304" pitchFamily="18" charset="0"/>
            </a:endParaRPr>
          </a:p>
          <a:p>
            <a:pPr algn="ctr"/>
            <a:endParaRPr lang="en-US" altLang="zh-CN" dirty="0">
              <a:latin typeface="Times New Roman" panose="02020603050405020304" pitchFamily="18" charset="0"/>
              <a:cs typeface="Times New Roman" panose="02020603050405020304" pitchFamily="18" charset="0"/>
            </a:endParaRPr>
          </a:p>
          <a:p>
            <a:pPr algn="ctr"/>
            <a:endParaRPr lang="en-US" altLang="zh-CN" dirty="0" smtClean="0">
              <a:latin typeface="Times New Roman" panose="02020603050405020304" pitchFamily="18" charset="0"/>
              <a:cs typeface="Times New Roman" panose="02020603050405020304" pitchFamily="18" charset="0"/>
            </a:endParaRPr>
          </a:p>
          <a:p>
            <a:pPr algn="ctr"/>
            <a:endParaRPr lang="en-US" altLang="zh-CN" dirty="0">
              <a:latin typeface="Times New Roman" panose="02020603050405020304" pitchFamily="18" charset="0"/>
              <a:cs typeface="Times New Roman" panose="02020603050405020304" pitchFamily="18" charset="0"/>
            </a:endParaRPr>
          </a:p>
          <a:p>
            <a:pPr algn="ctr"/>
            <a:endParaRPr lang="en-US" altLang="zh-CN" sz="900" dirty="0">
              <a:latin typeface="Times New Roman" panose="02020603050405020304" pitchFamily="18" charset="0"/>
              <a:cs typeface="Times New Roman" panose="02020603050405020304" pitchFamily="18" charset="0"/>
            </a:endParaRPr>
          </a:p>
          <a:p>
            <a:pPr algn="ctr"/>
            <a:endParaRPr lang="en-US" altLang="zh-CN" dirty="0" smtClean="0">
              <a:latin typeface="Times New Roman" panose="02020603050405020304" pitchFamily="18" charset="0"/>
              <a:cs typeface="Times New Roman" panose="02020603050405020304" pitchFamily="18" charset="0"/>
            </a:endParaRPr>
          </a:p>
        </p:txBody>
      </p:sp>
      <p:sp>
        <p:nvSpPr>
          <p:cNvPr id="11" name="矩形 10"/>
          <p:cNvSpPr/>
          <p:nvPr/>
        </p:nvSpPr>
        <p:spPr>
          <a:xfrm>
            <a:off x="8108635" y="1936600"/>
            <a:ext cx="3933728" cy="1061829"/>
          </a:xfrm>
          <a:prstGeom prst="rect">
            <a:avLst/>
          </a:prstGeom>
          <a:solidFill>
            <a:schemeClr val="accent1">
              <a:lumMod val="40000"/>
              <a:lumOff val="60000"/>
            </a:schemeClr>
          </a:solidFill>
        </p:spPr>
        <p:txBody>
          <a:bodyPr wrap="square">
            <a:spAutoFit/>
          </a:bodyPr>
          <a:lstStyle/>
          <a:p>
            <a:pPr>
              <a:lnSpc>
                <a:spcPct val="150000"/>
              </a:lnSpc>
            </a:pPr>
            <a:r>
              <a:rPr lang="zh-CN" altLang="en-US" sz="1400" dirty="0" smtClean="0">
                <a:latin typeface="Times New Roman" panose="02020603050405020304" pitchFamily="18" charset="0"/>
                <a:cs typeface="Times New Roman" panose="02020603050405020304" pitchFamily="18" charset="0"/>
              </a:rPr>
              <a:t>论文</a:t>
            </a:r>
            <a:r>
              <a:rPr lang="en-US" altLang="zh-CN" sz="1400" dirty="0" smtClean="0">
                <a:solidFill>
                  <a:srgbClr val="FF0000"/>
                </a:solidFill>
                <a:latin typeface="Times New Roman" panose="02020603050405020304" pitchFamily="18" charset="0"/>
                <a:cs typeface="Times New Roman" panose="02020603050405020304" pitchFamily="18" charset="0"/>
              </a:rPr>
              <a:t>《Self-tuning </a:t>
            </a:r>
            <a:r>
              <a:rPr lang="en-US" altLang="zh-CN" sz="1400" dirty="0">
                <a:solidFill>
                  <a:srgbClr val="FF0000"/>
                </a:solidFill>
                <a:latin typeface="Times New Roman" panose="02020603050405020304" pitchFamily="18" charset="0"/>
                <a:cs typeface="Times New Roman" panose="02020603050405020304" pitchFamily="18" charset="0"/>
              </a:rPr>
              <a:t>underwater image </a:t>
            </a:r>
            <a:r>
              <a:rPr lang="en-US" altLang="zh-CN" sz="1400" dirty="0" smtClean="0">
                <a:solidFill>
                  <a:srgbClr val="FF0000"/>
                </a:solidFill>
                <a:latin typeface="Times New Roman" panose="02020603050405020304" pitchFamily="18" charset="0"/>
                <a:cs typeface="Times New Roman" panose="02020603050405020304" pitchFamily="18" charset="0"/>
              </a:rPr>
              <a:t>restoration》</a:t>
            </a:r>
            <a:r>
              <a:rPr lang="en-US" altLang="zh-CN" sz="1400" baseline="30000" dirty="0" smtClean="0">
                <a:latin typeface="Times New Roman" panose="02020603050405020304" pitchFamily="18" charset="0"/>
                <a:cs typeface="Times New Roman" panose="02020603050405020304" pitchFamily="18" charset="0"/>
              </a:rPr>
              <a:t>[1]</a:t>
            </a:r>
            <a:r>
              <a:rPr lang="zh-CN" altLang="zh-CN" sz="1400" kern="0" dirty="0" smtClean="0">
                <a:latin typeface="Times New Roman" panose="02020603050405020304" pitchFamily="18" charset="0"/>
                <a:cs typeface="Times New Roman" panose="02020603050405020304" pitchFamily="18" charset="0"/>
              </a:rPr>
              <a:t>基于</a:t>
            </a:r>
            <a:r>
              <a:rPr lang="zh-CN" altLang="zh-CN" sz="1400" kern="0" dirty="0">
                <a:latin typeface="Times New Roman" panose="02020603050405020304" pitchFamily="18" charset="0"/>
                <a:cs typeface="Times New Roman" panose="02020603050405020304" pitchFamily="18" charset="0"/>
              </a:rPr>
              <a:t>简化的</a:t>
            </a:r>
            <a:r>
              <a:rPr lang="en-US" altLang="zh-CN" sz="1400" kern="0" dirty="0">
                <a:latin typeface="Times New Roman" panose="02020603050405020304" pitchFamily="18" charset="0"/>
              </a:rPr>
              <a:t>Jaffe-McGlamery</a:t>
            </a:r>
            <a:r>
              <a:rPr lang="zh-CN" altLang="zh-CN" sz="1400" kern="0" dirty="0">
                <a:latin typeface="Times New Roman" panose="02020603050405020304" pitchFamily="18" charset="0"/>
                <a:cs typeface="Times New Roman" panose="02020603050405020304" pitchFamily="18" charset="0"/>
              </a:rPr>
              <a:t>水下成像模型</a:t>
            </a:r>
            <a:r>
              <a:rPr lang="zh-CN" altLang="en-US" sz="1400" dirty="0" smtClean="0">
                <a:latin typeface="Times New Roman" panose="02020603050405020304" pitchFamily="18" charset="0"/>
                <a:cs typeface="Times New Roman" panose="02020603050405020304" pitchFamily="18" charset="0"/>
              </a:rPr>
              <a:t>提</a:t>
            </a:r>
            <a:r>
              <a:rPr lang="zh-CN" altLang="en-US" sz="1400" dirty="0">
                <a:latin typeface="Times New Roman" panose="02020603050405020304" pitchFamily="18" charset="0"/>
                <a:cs typeface="Times New Roman" panose="02020603050405020304" pitchFamily="18" charset="0"/>
              </a:rPr>
              <a:t>出了一种自适应滤波的水下图像复原方法</a:t>
            </a:r>
            <a:r>
              <a:rPr lang="zh-CN" altLang="en-US"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16" name="矩形 15"/>
          <p:cNvSpPr/>
          <p:nvPr/>
        </p:nvSpPr>
        <p:spPr>
          <a:xfrm>
            <a:off x="1823906" y="3382984"/>
            <a:ext cx="1841838" cy="307777"/>
          </a:xfrm>
          <a:prstGeom prst="rect">
            <a:avLst/>
          </a:prstGeom>
          <a:ln>
            <a:solidFill>
              <a:schemeClr val="tx1"/>
            </a:solidFill>
          </a:ln>
        </p:spPr>
        <p:txBody>
          <a:bodyPr wrap="square">
            <a:spAutoFit/>
          </a:bodyPr>
          <a:lstStyle/>
          <a:p>
            <a:r>
              <a:rPr lang="zh-CN" altLang="en-US" sz="1400" dirty="0" smtClean="0">
                <a:latin typeface="Times New Roman" panose="02020603050405020304" pitchFamily="18" charset="0"/>
                <a:cs typeface="Times New Roman" panose="02020603050405020304" pitchFamily="18" charset="0"/>
              </a:rPr>
              <a:t>只考虑前向散射部分</a:t>
            </a:r>
            <a:endParaRPr lang="zh-CN" altLang="en-US" sz="1400" dirty="0">
              <a:latin typeface="Times New Roman" panose="02020603050405020304" pitchFamily="18" charset="0"/>
              <a:cs typeface="Times New Roman" panose="02020603050405020304" pitchFamily="18" charset="0"/>
            </a:endParaRPr>
          </a:p>
        </p:txBody>
      </p:sp>
      <p:sp>
        <p:nvSpPr>
          <p:cNvPr id="18" name="矩形 17"/>
          <p:cNvSpPr/>
          <p:nvPr/>
        </p:nvSpPr>
        <p:spPr>
          <a:xfrm>
            <a:off x="1648388" y="3855013"/>
            <a:ext cx="2247222" cy="523220"/>
          </a:xfrm>
          <a:prstGeom prst="rect">
            <a:avLst/>
          </a:prstGeom>
          <a:ln>
            <a:solidFill>
              <a:schemeClr val="tx1"/>
            </a:solidFill>
          </a:ln>
        </p:spPr>
        <p:txBody>
          <a:bodyPr wrap="square">
            <a:spAutoFit/>
          </a:bodyPr>
          <a:lstStyle/>
          <a:p>
            <a:r>
              <a:rPr lang="zh-CN" altLang="en-US" sz="1400" dirty="0">
                <a:latin typeface="Times New Roman" panose="02020603050405020304" pitchFamily="18" charset="0"/>
                <a:cs typeface="Times New Roman" panose="02020603050405020304" pitchFamily="18" charset="0"/>
              </a:rPr>
              <a:t>假</a:t>
            </a:r>
            <a:r>
              <a:rPr lang="zh-CN" altLang="en-US" sz="1400" dirty="0" smtClean="0">
                <a:latin typeface="Times New Roman" panose="02020603050405020304" pitchFamily="18" charset="0"/>
                <a:cs typeface="Times New Roman" panose="02020603050405020304" pitchFamily="18" charset="0"/>
              </a:rPr>
              <a:t>设图像是在低后向散射的潜水区域采集到的</a:t>
            </a:r>
            <a:endParaRPr lang="zh-CN" altLang="en-US" sz="1400" dirty="0">
              <a:latin typeface="Times New Roman" panose="02020603050405020304" pitchFamily="18" charset="0"/>
              <a:cs typeface="Times New Roman" panose="02020603050405020304" pitchFamily="18" charset="0"/>
            </a:endParaRPr>
          </a:p>
        </p:txBody>
      </p:sp>
      <p:sp>
        <p:nvSpPr>
          <p:cNvPr id="20" name="矩形 19"/>
          <p:cNvSpPr/>
          <p:nvPr/>
        </p:nvSpPr>
        <p:spPr>
          <a:xfrm>
            <a:off x="1648388" y="4627920"/>
            <a:ext cx="2239606" cy="307777"/>
          </a:xfrm>
          <a:prstGeom prst="rect">
            <a:avLst/>
          </a:prstGeom>
          <a:ln>
            <a:solidFill>
              <a:schemeClr val="tx1"/>
            </a:solidFill>
          </a:ln>
        </p:spPr>
        <p:txBody>
          <a:bodyPr wrap="square">
            <a:spAutoFit/>
          </a:bodyPr>
          <a:lstStyle/>
          <a:p>
            <a:pPr algn="ctr"/>
            <a:r>
              <a:rPr lang="zh-CN" altLang="en-US" sz="1400" dirty="0" smtClean="0">
                <a:latin typeface="Times New Roman" panose="02020603050405020304" pitchFamily="18" charset="0"/>
                <a:cs typeface="Times New Roman" panose="02020603050405020304" pitchFamily="18" charset="0"/>
              </a:rPr>
              <a:t>参数近似估计获得</a:t>
            </a:r>
            <a:endParaRPr lang="zh-CN" altLang="en-US" sz="1400" dirty="0">
              <a:latin typeface="Times New Roman" panose="02020603050405020304" pitchFamily="18" charset="0"/>
              <a:cs typeface="Times New Roman" panose="02020603050405020304" pitchFamily="18" charset="0"/>
            </a:endParaRPr>
          </a:p>
        </p:txBody>
      </p:sp>
      <p:sp>
        <p:nvSpPr>
          <p:cNvPr id="23" name="矩形 22"/>
          <p:cNvSpPr/>
          <p:nvPr/>
        </p:nvSpPr>
        <p:spPr>
          <a:xfrm>
            <a:off x="8033482" y="3382984"/>
            <a:ext cx="2318673" cy="1138773"/>
          </a:xfrm>
          <a:prstGeom prst="rect">
            <a:avLst/>
          </a:prstGeom>
          <a:ln>
            <a:solidFill>
              <a:schemeClr val="tx1"/>
            </a:solidFill>
          </a:ln>
        </p:spPr>
        <p:txBody>
          <a:bodyPr wrap="square">
            <a:spAutoFit/>
          </a:bodyPr>
          <a:lstStyle/>
          <a:p>
            <a:r>
              <a:rPr lang="zh-CN" altLang="en-US" sz="1600" dirty="0" smtClean="0">
                <a:latin typeface="Times New Roman" panose="02020603050405020304" pitchFamily="18" charset="0"/>
                <a:cs typeface="Times New Roman" panose="02020603050405020304" pitchFamily="18" charset="0"/>
              </a:rPr>
              <a:t>用一个代价函数评价</a:t>
            </a:r>
            <a:r>
              <a:rPr lang="zh-CN" altLang="en-US" sz="1600" dirty="0">
                <a:latin typeface="Times New Roman" panose="02020603050405020304" pitchFamily="18" charset="0"/>
                <a:cs typeface="Times New Roman" panose="02020603050405020304" pitchFamily="18" charset="0"/>
              </a:rPr>
              <a:t>滤波前后的</a:t>
            </a:r>
            <a:r>
              <a:rPr lang="zh-CN" altLang="en-US" sz="1600" dirty="0" smtClean="0">
                <a:latin typeface="Times New Roman" panose="02020603050405020304" pitchFamily="18" charset="0"/>
                <a:cs typeface="Times New Roman" panose="02020603050405020304" pitchFamily="18" charset="0"/>
              </a:rPr>
              <a:t>图像质量</a:t>
            </a:r>
            <a:endParaRPr lang="en-US" altLang="zh-CN" sz="1600" dirty="0" smtClean="0">
              <a:latin typeface="Times New Roman" panose="02020603050405020304" pitchFamily="18" charset="0"/>
              <a:cs typeface="Times New Roman" panose="02020603050405020304" pitchFamily="18" charset="0"/>
            </a:endParaRPr>
          </a:p>
          <a:p>
            <a:endParaRPr lang="en-US" altLang="zh-CN" sz="1200" dirty="0" smtClean="0">
              <a:latin typeface="Times New Roman" panose="02020603050405020304" pitchFamily="18" charset="0"/>
              <a:cs typeface="Times New Roman" panose="02020603050405020304" pitchFamily="18" charset="0"/>
            </a:endParaRPr>
          </a:p>
          <a:p>
            <a:endParaRPr lang="en-US" altLang="zh-CN" sz="1200" dirty="0" smtClean="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p:txBody>
      </p:sp>
      <p:sp>
        <p:nvSpPr>
          <p:cNvPr id="24" name="矩形 23"/>
          <p:cNvSpPr/>
          <p:nvPr/>
        </p:nvSpPr>
        <p:spPr>
          <a:xfrm>
            <a:off x="8313575" y="4856676"/>
            <a:ext cx="1344539" cy="338554"/>
          </a:xfrm>
          <a:prstGeom prst="rect">
            <a:avLst/>
          </a:prstGeom>
          <a:ln>
            <a:solidFill>
              <a:schemeClr val="tx1"/>
            </a:solidFill>
          </a:ln>
        </p:spPr>
        <p:txBody>
          <a:bodyPr wrap="square">
            <a:spAutoFit/>
          </a:bodyPr>
          <a:lstStyle/>
          <a:p>
            <a:r>
              <a:rPr lang="zh-CN" altLang="en-US" sz="1600" dirty="0" smtClean="0">
                <a:latin typeface="Times New Roman" panose="02020603050405020304" pitchFamily="18" charset="0"/>
                <a:cs typeface="Times New Roman" panose="02020603050405020304" pitchFamily="18" charset="0"/>
              </a:rPr>
              <a:t>均方梯度值</a:t>
            </a:r>
            <a:endParaRPr lang="zh-CN" altLang="en-US" sz="1600" dirty="0">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0136" y="4001952"/>
            <a:ext cx="1765363" cy="440375"/>
          </a:xfrm>
          <a:prstGeom prst="rect">
            <a:avLst/>
          </a:prstGeom>
          <a:ln>
            <a:solidFill>
              <a:schemeClr val="tx1"/>
            </a:solidFill>
          </a:ln>
        </p:spPr>
      </p:pic>
      <p:sp>
        <p:nvSpPr>
          <p:cNvPr id="26" name="矩形 25"/>
          <p:cNvSpPr/>
          <p:nvPr/>
        </p:nvSpPr>
        <p:spPr>
          <a:xfrm>
            <a:off x="5594962" y="2074568"/>
            <a:ext cx="1677672" cy="579120"/>
          </a:xfrm>
          <a:prstGeom prst="rect">
            <a:avLst/>
          </a:prstGeom>
          <a:ln>
            <a:solidFill>
              <a:schemeClr val="tx1"/>
            </a:solidFill>
          </a:ln>
        </p:spPr>
        <p:txBody>
          <a:bodyPr wrap="square">
            <a:spAutoFit/>
          </a:bodyPr>
          <a:lstStyle/>
          <a:p>
            <a:r>
              <a:rPr lang="zh-CN" altLang="en-US" sz="1600" dirty="0" smtClean="0">
                <a:latin typeface="Times New Roman" panose="02020603050405020304" pitchFamily="18" charset="0"/>
                <a:cs typeface="Times New Roman" panose="02020603050405020304" pitchFamily="18" charset="0"/>
              </a:rPr>
              <a:t>根据水环境初始化滤波器参数</a:t>
            </a:r>
            <a:endParaRPr lang="zh-CN" altLang="en-US" sz="1600" dirty="0">
              <a:latin typeface="Times New Roman" panose="02020603050405020304" pitchFamily="18" charset="0"/>
              <a:cs typeface="Times New Roman" panose="02020603050405020304" pitchFamily="18" charset="0"/>
            </a:endParaRPr>
          </a:p>
        </p:txBody>
      </p:sp>
      <p:sp>
        <p:nvSpPr>
          <p:cNvPr id="27" name="矩形 26"/>
          <p:cNvSpPr/>
          <p:nvPr/>
        </p:nvSpPr>
        <p:spPr>
          <a:xfrm>
            <a:off x="5412240" y="2998429"/>
            <a:ext cx="1826141" cy="338554"/>
          </a:xfrm>
          <a:prstGeom prst="rect">
            <a:avLst/>
          </a:prstGeom>
          <a:ln>
            <a:solidFill>
              <a:schemeClr val="tx1"/>
            </a:solidFill>
          </a:ln>
        </p:spPr>
        <p:txBody>
          <a:bodyPr wrap="none">
            <a:spAutoFit/>
          </a:bodyPr>
          <a:lstStyle/>
          <a:p>
            <a:r>
              <a:rPr lang="zh-CN" altLang="en-US" sz="1600" dirty="0" smtClean="0">
                <a:latin typeface="Times New Roman" panose="02020603050405020304" pitchFamily="18" charset="0"/>
                <a:cs typeface="Times New Roman" panose="02020603050405020304" pitchFamily="18" charset="0"/>
              </a:rPr>
              <a:t>获取一帧水下图像</a:t>
            </a:r>
            <a:endParaRPr lang="zh-CN" altLang="en-US" sz="1600" dirty="0">
              <a:latin typeface="Times New Roman" panose="02020603050405020304" pitchFamily="18" charset="0"/>
              <a:cs typeface="Times New Roman" panose="02020603050405020304" pitchFamily="18" charset="0"/>
            </a:endParaRPr>
          </a:p>
        </p:txBody>
      </p:sp>
      <p:sp>
        <p:nvSpPr>
          <p:cNvPr id="28" name="矩形 27"/>
          <p:cNvSpPr/>
          <p:nvPr/>
        </p:nvSpPr>
        <p:spPr>
          <a:xfrm>
            <a:off x="5214822" y="3566520"/>
            <a:ext cx="2278983" cy="830997"/>
          </a:xfrm>
          <a:prstGeom prst="rect">
            <a:avLst/>
          </a:prstGeom>
          <a:ln>
            <a:solidFill>
              <a:schemeClr val="tx1"/>
            </a:solidFill>
          </a:ln>
        </p:spPr>
        <p:txBody>
          <a:bodyPr wrap="square">
            <a:spAutoFit/>
          </a:bodyPr>
          <a:lstStyle/>
          <a:p>
            <a:r>
              <a:rPr lang="zh-CN" altLang="en-US" sz="1600" dirty="0" smtClean="0">
                <a:latin typeface="Times New Roman" panose="02020603050405020304" pitchFamily="18" charset="0"/>
                <a:cs typeface="Times New Roman" panose="02020603050405020304" pitchFamily="18" charset="0"/>
              </a:rPr>
              <a:t>用当前的滤波器对图像进行滤波处理，并评价滤波后的图像质量</a:t>
            </a:r>
            <a:endParaRPr lang="zh-CN" altLang="en-US" sz="1600" dirty="0">
              <a:latin typeface="Times New Roman" panose="02020603050405020304" pitchFamily="18" charset="0"/>
              <a:cs typeface="Times New Roman" panose="02020603050405020304" pitchFamily="18" charset="0"/>
            </a:endParaRPr>
          </a:p>
        </p:txBody>
      </p:sp>
      <p:sp>
        <p:nvSpPr>
          <p:cNvPr id="29" name="矩形 28"/>
          <p:cNvSpPr/>
          <p:nvPr/>
        </p:nvSpPr>
        <p:spPr>
          <a:xfrm>
            <a:off x="4975894" y="4706332"/>
            <a:ext cx="2790003" cy="584775"/>
          </a:xfrm>
          <a:prstGeom prst="rect">
            <a:avLst/>
          </a:prstGeom>
          <a:ln>
            <a:solidFill>
              <a:schemeClr val="tx1"/>
            </a:solidFill>
          </a:ln>
        </p:spPr>
        <p:txBody>
          <a:bodyPr wrap="square">
            <a:spAutoFit/>
          </a:bodyPr>
          <a:lstStyle/>
          <a:p>
            <a:r>
              <a:rPr lang="zh-CN" altLang="en-US" sz="1600" dirty="0">
                <a:latin typeface="Times New Roman" panose="02020603050405020304" pitchFamily="18" charset="0"/>
                <a:cs typeface="Times New Roman" panose="02020603050405020304" pitchFamily="18" charset="0"/>
              </a:rPr>
              <a:t>用下山单纯形</a:t>
            </a:r>
            <a:r>
              <a:rPr lang="zh-CN" altLang="en-US" sz="1600" dirty="0" smtClean="0">
                <a:latin typeface="Times New Roman" panose="02020603050405020304" pitchFamily="18" charset="0"/>
                <a:cs typeface="Times New Roman" panose="02020603050405020304" pitchFamily="18" charset="0"/>
              </a:rPr>
              <a:t>法寻找滤波器最优参数</a:t>
            </a:r>
            <a:r>
              <a:rPr lang="en-US" altLang="zh-CN" sz="1600" dirty="0" smtClean="0">
                <a:latin typeface="Times New Roman" panose="02020603050405020304" pitchFamily="18" charset="0"/>
                <a:cs typeface="Times New Roman" panose="02020603050405020304" pitchFamily="18" charset="0"/>
              </a:rPr>
              <a:t>(Nelder–Mead)</a:t>
            </a:r>
            <a:endParaRPr lang="zh-CN" altLang="en-US" sz="1600" dirty="0">
              <a:latin typeface="Times New Roman" panose="02020603050405020304" pitchFamily="18" charset="0"/>
              <a:cs typeface="Times New Roman" panose="02020603050405020304" pitchFamily="18" charset="0"/>
            </a:endParaRPr>
          </a:p>
        </p:txBody>
      </p:sp>
      <p:sp>
        <p:nvSpPr>
          <p:cNvPr id="30" name="矩形 29"/>
          <p:cNvSpPr/>
          <p:nvPr/>
        </p:nvSpPr>
        <p:spPr>
          <a:xfrm>
            <a:off x="5594962" y="5546794"/>
            <a:ext cx="1636544" cy="584775"/>
          </a:xfrm>
          <a:prstGeom prst="rect">
            <a:avLst/>
          </a:prstGeom>
          <a:ln>
            <a:solidFill>
              <a:schemeClr val="tx1"/>
            </a:solidFill>
          </a:ln>
        </p:spPr>
        <p:txBody>
          <a:bodyPr wrap="square">
            <a:spAutoFit/>
          </a:bodyPr>
          <a:lstStyle/>
          <a:p>
            <a:r>
              <a:rPr lang="zh-CN" altLang="en-US" sz="1600" dirty="0">
                <a:latin typeface="Times New Roman" panose="02020603050405020304" pitchFamily="18" charset="0"/>
                <a:cs typeface="Times New Roman" panose="02020603050405020304" pitchFamily="18" charset="0"/>
              </a:rPr>
              <a:t>返</a:t>
            </a:r>
            <a:r>
              <a:rPr lang="zh-CN" altLang="en-US" sz="1600" dirty="0" smtClean="0">
                <a:latin typeface="Times New Roman" panose="02020603050405020304" pitchFamily="18" charset="0"/>
                <a:cs typeface="Times New Roman" panose="02020603050405020304" pitchFamily="18" charset="0"/>
              </a:rPr>
              <a:t>回最优参数值，获得复原图象</a:t>
            </a:r>
            <a:endParaRPr lang="zh-CN" altLang="en-US" sz="1600" dirty="0">
              <a:latin typeface="Times New Roman" panose="02020603050405020304" pitchFamily="18" charset="0"/>
              <a:cs typeface="Times New Roman" panose="02020603050405020304" pitchFamily="18" charset="0"/>
            </a:endParaRPr>
          </a:p>
        </p:txBody>
      </p:sp>
      <p:cxnSp>
        <p:nvCxnSpPr>
          <p:cNvPr id="40" name="直接箭头连接符 39"/>
          <p:cNvCxnSpPr/>
          <p:nvPr/>
        </p:nvCxnSpPr>
        <p:spPr>
          <a:xfrm flipV="1">
            <a:off x="4538341" y="4000865"/>
            <a:ext cx="594530" cy="11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7498311" y="3927163"/>
            <a:ext cx="5351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虚尾箭头 41"/>
          <p:cNvSpPr/>
          <p:nvPr/>
        </p:nvSpPr>
        <p:spPr>
          <a:xfrm rot="16200000" flipV="1">
            <a:off x="8739443" y="4594837"/>
            <a:ext cx="414348" cy="109329"/>
          </a:xfrm>
          <a:prstGeom prst="striped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下箭头 45"/>
          <p:cNvSpPr/>
          <p:nvPr/>
        </p:nvSpPr>
        <p:spPr>
          <a:xfrm>
            <a:off x="6291286" y="5272088"/>
            <a:ext cx="159218" cy="293726"/>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下箭头 46"/>
          <p:cNvSpPr/>
          <p:nvPr/>
        </p:nvSpPr>
        <p:spPr>
          <a:xfrm>
            <a:off x="6262999" y="4383979"/>
            <a:ext cx="175052" cy="36000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48" name="下箭头 47"/>
          <p:cNvSpPr/>
          <p:nvPr/>
        </p:nvSpPr>
        <p:spPr>
          <a:xfrm>
            <a:off x="6286384" y="3344625"/>
            <a:ext cx="130412" cy="272557"/>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49" name="下箭头 48"/>
          <p:cNvSpPr/>
          <p:nvPr/>
        </p:nvSpPr>
        <p:spPr>
          <a:xfrm>
            <a:off x="6290769" y="2688669"/>
            <a:ext cx="130412" cy="272557"/>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3" name="文本框 2"/>
          <p:cNvSpPr txBox="1"/>
          <p:nvPr/>
        </p:nvSpPr>
        <p:spPr>
          <a:xfrm>
            <a:off x="720090" y="6190742"/>
            <a:ext cx="9909810" cy="923330"/>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Trucco</a:t>
            </a:r>
            <a:r>
              <a:rPr lang="en-US" altLang="zh-CN" dirty="0" smtClean="0">
                <a:latin typeface="Times New Roman" panose="02020603050405020304" pitchFamily="18" charset="0"/>
                <a:cs typeface="Times New Roman" panose="02020603050405020304" pitchFamily="18" charset="0"/>
              </a:rPr>
              <a:t> E. and Olmos-</a:t>
            </a:r>
            <a:r>
              <a:rPr lang="en-US" altLang="zh-CN" dirty="0" err="1" smtClean="0">
                <a:latin typeface="Times New Roman" panose="02020603050405020304" pitchFamily="18" charset="0"/>
                <a:cs typeface="Times New Roman" panose="02020603050405020304" pitchFamily="18" charset="0"/>
              </a:rPr>
              <a:t>Antillon</a:t>
            </a:r>
            <a:r>
              <a:rPr lang="en-US" altLang="zh-CN" dirty="0" smtClean="0">
                <a:latin typeface="Times New Roman" panose="02020603050405020304" pitchFamily="18" charset="0"/>
                <a:cs typeface="Times New Roman" panose="02020603050405020304" pitchFamily="18" charset="0"/>
              </a:rPr>
              <a:t>  AT.. “Self-tuning </a:t>
            </a:r>
            <a:r>
              <a:rPr lang="en-US" altLang="zh-CN" dirty="0">
                <a:latin typeface="Times New Roman" panose="02020603050405020304" pitchFamily="18" charset="0"/>
                <a:cs typeface="Times New Roman" panose="02020603050405020304" pitchFamily="18" charset="0"/>
              </a:rPr>
              <a:t>underwater image </a:t>
            </a:r>
            <a:r>
              <a:rPr lang="en-US" altLang="zh-CN" dirty="0" smtClean="0">
                <a:latin typeface="Times New Roman" panose="02020603050405020304" pitchFamily="18" charset="0"/>
                <a:cs typeface="Times New Roman" panose="02020603050405020304" pitchFamily="18" charset="0"/>
              </a:rPr>
              <a:t>restoration.” IEEE </a:t>
            </a:r>
            <a:r>
              <a:rPr lang="en-US" altLang="zh-CN" dirty="0">
                <a:latin typeface="Times New Roman" panose="02020603050405020304" pitchFamily="18" charset="0"/>
                <a:cs typeface="Times New Roman" panose="02020603050405020304" pitchFamily="18" charset="0"/>
              </a:rPr>
              <a:t>Journal of Oceanic </a:t>
            </a:r>
            <a:r>
              <a:rPr lang="en-US" altLang="zh-CN" dirty="0" smtClean="0">
                <a:latin typeface="Times New Roman" panose="02020603050405020304" pitchFamily="18" charset="0"/>
                <a:cs typeface="Times New Roman" panose="02020603050405020304" pitchFamily="18" charset="0"/>
              </a:rPr>
              <a:t>Engineering, </a:t>
            </a:r>
            <a:r>
              <a:rPr lang="en-US" altLang="zh-CN" dirty="0" smtClean="0">
                <a:latin typeface="Times New Roman" panose="02020603050405020304" pitchFamily="18" charset="0"/>
                <a:cs typeface="Times New Roman" panose="02020603050405020304" pitchFamily="18" charset="0"/>
              </a:rPr>
              <a:t>2006.</a:t>
            </a:r>
            <a:endParaRPr lang="zh-CN" altLang="zh-CN" dirty="0">
              <a:latin typeface="Times New Roman" panose="02020603050405020304" pitchFamily="18" charset="0"/>
              <a:cs typeface="Times New Roman" panose="02020603050405020304" pitchFamily="18" charset="0"/>
            </a:endParaRPr>
          </a:p>
          <a:p>
            <a:r>
              <a:rPr lang="en-US" altLang="zh-CN" dirty="0"/>
              <a:t> </a:t>
            </a:r>
            <a:endParaRPr lang="zh-CN" altLang="zh-CN" dirty="0"/>
          </a:p>
        </p:txBody>
      </p:sp>
      <p:sp>
        <p:nvSpPr>
          <p:cNvPr id="6" name="标题 5"/>
          <p:cNvSpPr>
            <a:spLocks noGrp="1"/>
          </p:cNvSpPr>
          <p:nvPr>
            <p:ph type="title"/>
          </p:nvPr>
        </p:nvSpPr>
        <p:spPr>
          <a:xfrm>
            <a:off x="838200" y="281395"/>
            <a:ext cx="10515600" cy="1409294"/>
          </a:xfrm>
        </p:spPr>
        <p:txBody>
          <a:bodyPr/>
          <a:lstStyle/>
          <a:p>
            <a:pPr algn="ctr"/>
            <a:r>
              <a:rPr lang="zh-CN" altLang="en-US" dirty="0"/>
              <a:t>水</a:t>
            </a:r>
            <a:r>
              <a:rPr lang="zh-CN" altLang="en-US" dirty="0" smtClean="0"/>
              <a:t>下图像复原</a:t>
            </a:r>
            <a:endParaRPr lang="zh-CN" altLang="en-US" dirty="0"/>
          </a:p>
        </p:txBody>
      </p:sp>
      <p:sp>
        <p:nvSpPr>
          <p:cNvPr id="7" name="内容占位符 6"/>
          <p:cNvSpPr>
            <a:spLocks noGrp="1"/>
          </p:cNvSpPr>
          <p:nvPr>
            <p:ph idx="1"/>
          </p:nvPr>
        </p:nvSpPr>
        <p:spPr/>
        <p:txBody>
          <a:bodyPr/>
          <a:lstStyle/>
          <a:p>
            <a:r>
              <a:rPr lang="en-US" altLang="zh-CN" dirty="0" smtClean="0">
                <a:solidFill>
                  <a:schemeClr val="accent1"/>
                </a:solidFill>
              </a:rPr>
              <a:t>   </a:t>
            </a:r>
            <a:r>
              <a:rPr lang="zh-CN" altLang="en-US" dirty="0" smtClean="0">
                <a:solidFill>
                  <a:schemeClr val="accent1"/>
                </a:solidFill>
              </a:rPr>
              <a:t>滤波方法</a:t>
            </a:r>
            <a:endParaRPr lang="zh-CN" altLang="en-US" dirty="0">
              <a:solidFill>
                <a:schemeClr val="accent1"/>
              </a:solidFill>
            </a:endParaRPr>
          </a:p>
        </p:txBody>
      </p:sp>
      <p:sp>
        <p:nvSpPr>
          <p:cNvPr id="8" name="文本框 7"/>
          <p:cNvSpPr txBox="1"/>
          <p:nvPr/>
        </p:nvSpPr>
        <p:spPr>
          <a:xfrm>
            <a:off x="0" y="1406130"/>
            <a:ext cx="12192000" cy="163808"/>
          </a:xfrm>
          <a:prstGeom prst="rect">
            <a:avLst/>
          </a:prstGeom>
          <a:solidFill>
            <a:schemeClr val="accent1"/>
          </a:solidFill>
        </p:spPr>
        <p:txBody>
          <a:bodyPr wrap="square" rtlCol="0">
            <a:spAutoFit/>
          </a:bodyPr>
          <a:lstStyle/>
          <a:p>
            <a:endParaRPr lang="zh-CN" altLang="en-US" dirty="0"/>
          </a:p>
        </p:txBody>
      </p:sp>
    </p:spTree>
    <p:extLst>
      <p:ext uri="{BB962C8B-B14F-4D97-AF65-F5344CB8AC3E}">
        <p14:creationId xmlns:p14="http://schemas.microsoft.com/office/powerpoint/2010/main" val="3756530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下图像复原</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 滤波方法</a:t>
            </a:r>
            <a:endParaRPr lang="zh-CN" altLang="en-US" sz="2800" dirty="0">
              <a:solidFill>
                <a:schemeClr val="accent1"/>
              </a:solidFill>
              <a:sym typeface="+mn-ea"/>
            </a:endParaRPr>
          </a:p>
          <a:p>
            <a:pPr lvl="0" indent="0" algn="l">
              <a:lnSpc>
                <a:spcPct val="90000"/>
              </a:lnSpc>
              <a:spcBef>
                <a:spcPts val="1000"/>
              </a:spcBef>
              <a:buFont typeface="Arial" panose="020B0604020202020204" pitchFamily="34" charset="0"/>
              <a:buNone/>
            </a:pPr>
            <a:endParaRPr lang="zh-CN" altLang="en-US" sz="2800" dirty="0">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pic>
        <p:nvPicPr>
          <p:cNvPr id="7" name="图片 6"/>
          <p:cNvPicPr>
            <a:picLocks noChangeAspect="1"/>
          </p:cNvPicPr>
          <p:nvPr/>
        </p:nvPicPr>
        <p:blipFill>
          <a:blip r:embed="rId6"/>
          <a:stretch>
            <a:fillRect/>
          </a:stretch>
        </p:blipFill>
        <p:spPr>
          <a:xfrm>
            <a:off x="1645920" y="2457444"/>
            <a:ext cx="4366260" cy="3913939"/>
          </a:xfrm>
          <a:prstGeom prst="rect">
            <a:avLst/>
          </a:prstGeom>
        </p:spPr>
      </p:pic>
      <p:pic>
        <p:nvPicPr>
          <p:cNvPr id="8" name="图片 7"/>
          <p:cNvPicPr>
            <a:picLocks noChangeAspect="1"/>
          </p:cNvPicPr>
          <p:nvPr/>
        </p:nvPicPr>
        <p:blipFill>
          <a:blip r:embed="rId7"/>
          <a:stretch>
            <a:fillRect/>
          </a:stretch>
        </p:blipFill>
        <p:spPr>
          <a:xfrm>
            <a:off x="7063740" y="2695958"/>
            <a:ext cx="3509010" cy="3481005"/>
          </a:xfrm>
          <a:prstGeom prst="rect">
            <a:avLst/>
          </a:prstGeom>
        </p:spPr>
      </p:pic>
    </p:spTree>
    <p:custDataLst>
      <p:tags r:id="rId1"/>
    </p:custDataLst>
    <p:extLst>
      <p:ext uri="{BB962C8B-B14F-4D97-AF65-F5344CB8AC3E}">
        <p14:creationId xmlns:p14="http://schemas.microsoft.com/office/powerpoint/2010/main" val="907221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下图像复原</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4"/>
            </p:custDataLst>
          </p:nvPr>
        </p:nvSpPr>
        <p:spPr>
          <a:xfrm>
            <a:off x="838200" y="1825625"/>
            <a:ext cx="6431280" cy="3706496"/>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en-US" altLang="zh-CN" sz="2800" dirty="0">
                <a:solidFill>
                  <a:schemeClr val="accent1"/>
                </a:solidFill>
                <a:sym typeface="+mn-ea"/>
              </a:rPr>
              <a:t> </a:t>
            </a:r>
            <a:r>
              <a:rPr lang="zh-CN" altLang="en-US" sz="2800" dirty="0" smtClean="0">
                <a:solidFill>
                  <a:schemeClr val="accent1"/>
                </a:solidFill>
                <a:sym typeface="+mn-ea"/>
              </a:rPr>
              <a:t>基于颜色模型和小波变换</a:t>
            </a:r>
            <a:endParaRPr lang="zh-CN" altLang="en-US" sz="2800" dirty="0">
              <a:solidFill>
                <a:schemeClr val="accent1"/>
              </a:solidFill>
              <a:sym typeface="+mn-ea"/>
            </a:endParaRPr>
          </a:p>
          <a:p>
            <a:pPr>
              <a:lnSpc>
                <a:spcPct val="90000"/>
              </a:lnSpc>
              <a:spcBef>
                <a:spcPts val="1000"/>
              </a:spcBef>
            </a:pPr>
            <a:r>
              <a:rPr lang="zh-CN" altLang="en-US" sz="2000" dirty="0" smtClean="0">
                <a:sym typeface="+mn-ea"/>
              </a:rPr>
              <a:t>论文《Underwater image quality enhancement through integrated color Model with Rayleigh distribution 》</a:t>
            </a:r>
            <a:r>
              <a:rPr lang="en-US" altLang="zh-CN" sz="2000" baseline="30000" dirty="0" smtClean="0">
                <a:sym typeface="+mn-ea"/>
              </a:rPr>
              <a:t>[1]</a:t>
            </a:r>
            <a:r>
              <a:rPr lang="zh-CN" altLang="en-US" sz="2000" dirty="0" smtClean="0">
                <a:sym typeface="+mn-ea"/>
              </a:rPr>
              <a:t> 作者</a:t>
            </a:r>
            <a:r>
              <a:rPr lang="zh-CN" altLang="en-US" sz="2000" dirty="0">
                <a:sym typeface="+mn-ea"/>
              </a:rPr>
              <a:t>根据</a:t>
            </a:r>
            <a:r>
              <a:rPr lang="zh-CN" altLang="en-US" sz="2000" dirty="0" smtClean="0">
                <a:sym typeface="+mn-ea"/>
              </a:rPr>
              <a:t>水下成像特点，提出了一种基于水下图像复原的算法。该算法的主要流程为：将输入的原始</a:t>
            </a:r>
            <a:r>
              <a:rPr lang="en-US" altLang="zh-CN" sz="2000" dirty="0" smtClean="0">
                <a:sym typeface="+mn-ea"/>
              </a:rPr>
              <a:t>RGB</a:t>
            </a:r>
            <a:r>
              <a:rPr lang="zh-CN" altLang="en-US" sz="2000" dirty="0" smtClean="0">
                <a:sym typeface="+mn-ea"/>
              </a:rPr>
              <a:t>图像首先转换为</a:t>
            </a:r>
            <a:r>
              <a:rPr lang="en-US" altLang="zh-CN" sz="2000" dirty="0" smtClean="0">
                <a:sym typeface="+mn-ea"/>
              </a:rPr>
              <a:t>YUV</a:t>
            </a:r>
            <a:r>
              <a:rPr lang="zh-CN" altLang="en-US" sz="2000" dirty="0" smtClean="0">
                <a:sym typeface="+mn-ea"/>
              </a:rPr>
              <a:t>彩色图像；然后对亮度</a:t>
            </a:r>
            <a:r>
              <a:rPr lang="en-US" altLang="zh-CN" sz="2000" dirty="0" smtClean="0">
                <a:sym typeface="+mn-ea"/>
              </a:rPr>
              <a:t>Y</a:t>
            </a:r>
            <a:r>
              <a:rPr lang="zh-CN" altLang="en-US" sz="2000" dirty="0" smtClean="0">
                <a:sym typeface="+mn-ea"/>
              </a:rPr>
              <a:t>图像进行基于小波变换的水下图像复原和亮度调节处理；最后将</a:t>
            </a:r>
            <a:r>
              <a:rPr lang="en-US" altLang="zh-CN" sz="2000" dirty="0" smtClean="0">
                <a:sym typeface="+mn-ea"/>
              </a:rPr>
              <a:t>Y</a:t>
            </a:r>
            <a:r>
              <a:rPr lang="zh-CN" altLang="en-US" sz="2000" dirty="0" smtClean="0">
                <a:sym typeface="+mn-ea"/>
              </a:rPr>
              <a:t>图像的处理结果和颜色分量</a:t>
            </a:r>
            <a:r>
              <a:rPr lang="en-US" altLang="zh-CN" sz="2000" dirty="0" smtClean="0">
                <a:sym typeface="+mn-ea"/>
              </a:rPr>
              <a:t>U</a:t>
            </a:r>
            <a:r>
              <a:rPr lang="zh-CN" altLang="en-US" sz="2000" dirty="0" smtClean="0">
                <a:sym typeface="+mn-ea"/>
              </a:rPr>
              <a:t>、</a:t>
            </a:r>
            <a:r>
              <a:rPr lang="en-US" altLang="zh-CN" sz="2000" dirty="0" smtClean="0">
                <a:sym typeface="+mn-ea"/>
              </a:rPr>
              <a:t>V</a:t>
            </a:r>
            <a:r>
              <a:rPr lang="zh-CN" altLang="en-US" sz="2000" dirty="0" smtClean="0">
                <a:sym typeface="+mn-ea"/>
              </a:rPr>
              <a:t>结合生成最终清晰化的水下彩色图像。</a:t>
            </a:r>
          </a:p>
          <a:p>
            <a:pPr lvl="0" indent="0" algn="l">
              <a:lnSpc>
                <a:spcPct val="90000"/>
              </a:lnSpc>
              <a:spcBef>
                <a:spcPts val="1000"/>
              </a:spcBef>
              <a:buFont typeface="Arial" panose="020B0604020202020204" pitchFamily="34" charset="0"/>
              <a:buNone/>
            </a:pPr>
            <a:endParaRPr lang="zh-CN" altLang="en-US" sz="2800" dirty="0">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pic>
        <p:nvPicPr>
          <p:cNvPr id="7" name="图片 6" descr="3"/>
          <p:cNvPicPr>
            <a:picLocks noChangeAspect="1"/>
          </p:cNvPicPr>
          <p:nvPr/>
        </p:nvPicPr>
        <p:blipFill>
          <a:blip r:embed="rId7"/>
          <a:stretch>
            <a:fillRect/>
          </a:stretch>
        </p:blipFill>
        <p:spPr>
          <a:xfrm>
            <a:off x="7695904" y="1920239"/>
            <a:ext cx="3737041" cy="3611882"/>
          </a:xfrm>
          <a:prstGeom prst="rect">
            <a:avLst/>
          </a:prstGeom>
        </p:spPr>
      </p:pic>
      <p:sp>
        <p:nvSpPr>
          <p:cNvPr id="4" name="文本框 3"/>
          <p:cNvSpPr txBox="1"/>
          <p:nvPr/>
        </p:nvSpPr>
        <p:spPr>
          <a:xfrm>
            <a:off x="838200" y="6176964"/>
            <a:ext cx="11014710" cy="646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 Ahmad </a:t>
            </a:r>
            <a:r>
              <a:rPr lang="en-US" altLang="zh-CN" dirty="0" err="1" smtClean="0">
                <a:latin typeface="Times New Roman" panose="02020603050405020304" pitchFamily="18" charset="0"/>
                <a:cs typeface="Times New Roman" panose="02020603050405020304" pitchFamily="18" charset="0"/>
              </a:rPr>
              <a:t>Shahrizan</a:t>
            </a:r>
            <a:r>
              <a:rPr lang="en-US" altLang="zh-CN" dirty="0" smtClean="0">
                <a:latin typeface="Times New Roman" panose="02020603050405020304" pitchFamily="18" charset="0"/>
                <a:cs typeface="Times New Roman" panose="02020603050405020304" pitchFamily="18" charset="0"/>
              </a:rPr>
              <a:t> Abdul Ghani and Nor </a:t>
            </a:r>
            <a:r>
              <a:rPr lang="en-US" altLang="zh-CN" dirty="0" err="1" smtClean="0">
                <a:latin typeface="Times New Roman" panose="02020603050405020304" pitchFamily="18" charset="0"/>
                <a:cs typeface="Times New Roman" panose="02020603050405020304" pitchFamily="18" charset="0"/>
              </a:rPr>
              <a:t>Ashidi</a:t>
            </a:r>
            <a:r>
              <a:rPr lang="en-US" altLang="zh-CN" dirty="0" smtClean="0">
                <a:latin typeface="Times New Roman" panose="02020603050405020304" pitchFamily="18" charset="0"/>
                <a:cs typeface="Times New Roman" panose="02020603050405020304" pitchFamily="18" charset="0"/>
              </a:rPr>
              <a:t> Mat Isa.</a:t>
            </a:r>
            <a:r>
              <a:rPr lang="zh-CN" altLang="en-US" dirty="0" smtClean="0">
                <a:solidFill>
                  <a:srgbClr val="FF0000"/>
                </a:solidFill>
                <a:latin typeface="Times New Roman" panose="02020603050405020304" pitchFamily="18" charset="0"/>
                <a:cs typeface="Times New Roman" panose="02020603050405020304" pitchFamily="18" charset="0"/>
                <a:sym typeface="+mn-ea"/>
              </a:rPr>
              <a:t> </a:t>
            </a:r>
            <a:r>
              <a:rPr lang="en-US" altLang="zh-CN" dirty="0" smtClean="0">
                <a:latin typeface="Times New Roman" panose="02020603050405020304" pitchFamily="18" charset="0"/>
                <a:cs typeface="Times New Roman" panose="02020603050405020304" pitchFamily="18" charset="0"/>
                <a:sym typeface="+mn-ea"/>
              </a:rPr>
              <a:t>“</a:t>
            </a:r>
            <a:r>
              <a:rPr lang="zh-CN" altLang="en-US" dirty="0" smtClean="0">
                <a:latin typeface="Times New Roman" panose="02020603050405020304" pitchFamily="18" charset="0"/>
                <a:cs typeface="Times New Roman" panose="02020603050405020304" pitchFamily="18" charset="0"/>
                <a:sym typeface="+mn-ea"/>
              </a:rPr>
              <a:t>Underwater image quality enhancement through integrated color Model with Rayleigh distribution</a:t>
            </a:r>
            <a:r>
              <a:rPr lang="en-US" altLang="zh-CN" dirty="0" smtClean="0">
                <a:latin typeface="Times New Roman" panose="02020603050405020304" pitchFamily="18" charset="0"/>
                <a:cs typeface="Times New Roman" panose="02020603050405020304" pitchFamily="18" charset="0"/>
                <a:sym typeface="+mn-ea"/>
              </a:rPr>
              <a:t>.”</a:t>
            </a:r>
            <a:r>
              <a:rPr lang="zh-CN" altLang="en-US" dirty="0" smtClean="0">
                <a:solidFill>
                  <a:srgbClr val="FF0000"/>
                </a:solidFill>
                <a:latin typeface="Times New Roman" panose="02020603050405020304" pitchFamily="18" charset="0"/>
                <a:cs typeface="Times New Roman" panose="02020603050405020304" pitchFamily="18" charset="0"/>
                <a:sym typeface="+mn-ea"/>
              </a:rPr>
              <a:t> </a:t>
            </a:r>
            <a:r>
              <a:rPr lang="en-US" altLang="zh-CN" dirty="0" smtClean="0">
                <a:latin typeface="Times New Roman" panose="02020603050405020304" pitchFamily="18" charset="0"/>
                <a:cs typeface="Times New Roman" panose="02020603050405020304" pitchFamily="18" charset="0"/>
                <a:sym typeface="+mn-ea"/>
              </a:rPr>
              <a:t>Applied </a:t>
            </a:r>
            <a:r>
              <a:rPr lang="en-US" altLang="zh-CN" dirty="0" smtClean="0">
                <a:latin typeface="Times New Roman" panose="02020603050405020304" pitchFamily="18" charset="0"/>
                <a:cs typeface="Times New Roman" panose="02020603050405020304" pitchFamily="18" charset="0"/>
                <a:sym typeface="+mn-ea"/>
              </a:rPr>
              <a:t>Soft Computing, 2015</a:t>
            </a:r>
            <a:r>
              <a:rPr lang="en-US" altLang="zh-CN" dirty="0" smtClean="0">
                <a:latin typeface="Times New Roman" panose="02020603050405020304" pitchFamily="18" charset="0"/>
                <a:cs typeface="Times New Roman" panose="02020603050405020304" pitchFamily="18" charset="0"/>
                <a:sym typeface="+mn-ea"/>
              </a:rPr>
              <a:t>.</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80030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提纲</a:t>
            </a: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ym typeface="+mn-ea"/>
              </a:rPr>
              <a:t>基本概念</a:t>
            </a:r>
            <a:endParaRPr lang="zh-CN" altLang="en-US" sz="2800" dirty="0">
              <a:sym typeface="+mn-ea"/>
            </a:endParaRPr>
          </a:p>
          <a:p>
            <a:pPr marL="457200" lvl="0" indent="-457200" algn="l">
              <a:lnSpc>
                <a:spcPct val="90000"/>
              </a:lnSpc>
              <a:spcBef>
                <a:spcPts val="1000"/>
              </a:spcBef>
              <a:buFont typeface="Arial" panose="020B0604020202020204" pitchFamily="34" charset="0"/>
              <a:buChar char="•"/>
            </a:pPr>
            <a:r>
              <a:rPr lang="zh-CN" altLang="en-US" sz="2800" dirty="0" smtClean="0">
                <a:sym typeface="+mn-ea"/>
              </a:rPr>
              <a:t>水</a:t>
            </a:r>
            <a:r>
              <a:rPr lang="zh-CN" altLang="en-US" sz="2800" dirty="0">
                <a:sym typeface="+mn-ea"/>
              </a:rPr>
              <a:t>下成像系统及退化模型</a:t>
            </a:r>
          </a:p>
          <a:p>
            <a:pPr marL="457200" lvl="0" indent="-457200" algn="l">
              <a:lnSpc>
                <a:spcPct val="90000"/>
              </a:lnSpc>
              <a:spcBef>
                <a:spcPts val="1000"/>
              </a:spcBef>
              <a:buFont typeface="Arial" panose="020B0604020202020204" pitchFamily="34" charset="0"/>
              <a:buChar char="•"/>
            </a:pPr>
            <a:r>
              <a:rPr lang="zh-CN" altLang="en-US" sz="2800" dirty="0" smtClean="0">
                <a:sym typeface="+mn-ea"/>
              </a:rPr>
              <a:t>水</a:t>
            </a:r>
            <a:r>
              <a:rPr lang="zh-CN" altLang="en-US" sz="2800" dirty="0">
                <a:sym typeface="+mn-ea"/>
              </a:rPr>
              <a:t>下图像复原方法研究</a:t>
            </a:r>
          </a:p>
          <a:p>
            <a:pPr lvl="0" indent="0" algn="l">
              <a:lnSpc>
                <a:spcPct val="90000"/>
              </a:lnSpc>
              <a:spcBef>
                <a:spcPts val="1000"/>
              </a:spcBef>
              <a:buFont typeface="Arial" panose="020B0604020202020204" pitchFamily="34" charset="0"/>
              <a:buNone/>
            </a:pPr>
            <a:endParaRPr lang="zh-CN" altLang="en-US" sz="2800" dirty="0">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spTree>
    <p:custDataLst>
      <p:tags r:id="rId1"/>
    </p:custDataLst>
    <p:extLst>
      <p:ext uri="{BB962C8B-B14F-4D97-AF65-F5344CB8AC3E}">
        <p14:creationId xmlns:p14="http://schemas.microsoft.com/office/powerpoint/2010/main" val="1231612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3"/>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下图像复原</a:t>
            </a:r>
            <a:endParaRPr lang="zh-CN" altLang="en-US" sz="4400" dirty="0">
              <a:latin typeface="+mj-lt"/>
              <a:ea typeface="+mj-ea"/>
              <a:cs typeface="+mj-cs"/>
              <a:sym typeface="+mn-ea"/>
            </a:endParaRPr>
          </a:p>
        </p:txBody>
      </p:sp>
      <p:sp>
        <p:nvSpPr>
          <p:cNvPr id="6" name="矩形 5"/>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5"/>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基于颜色模型和小波变换</a:t>
            </a:r>
            <a:endParaRPr lang="en-US" altLang="zh-CN" sz="2800" dirty="0" smtClean="0">
              <a:solidFill>
                <a:schemeClr val="accent1"/>
              </a:solidFill>
              <a:sym typeface="+mn-ea"/>
            </a:endParaRPr>
          </a:p>
          <a:p>
            <a:pPr lvl="0">
              <a:lnSpc>
                <a:spcPct val="90000"/>
              </a:lnSpc>
              <a:spcBef>
                <a:spcPts val="1000"/>
              </a:spcBef>
            </a:pPr>
            <a:r>
              <a:rPr lang="zh-CN" altLang="en-US" sz="2000" dirty="0" smtClean="0">
                <a:sym typeface="+mn-ea"/>
              </a:rPr>
              <a:t>具体步骤如下：</a:t>
            </a:r>
          </a:p>
          <a:p>
            <a:pPr lvl="0">
              <a:lnSpc>
                <a:spcPct val="90000"/>
              </a:lnSpc>
              <a:spcBef>
                <a:spcPts val="1000"/>
              </a:spcBef>
            </a:pPr>
            <a:r>
              <a:rPr lang="zh-CN" altLang="en-US" sz="2000" dirty="0" smtClean="0">
                <a:sym typeface="+mn-ea"/>
              </a:rPr>
              <a:t>（</a:t>
            </a:r>
            <a:r>
              <a:rPr lang="en-US" altLang="zh-CN" sz="2000" dirty="0" smtClean="0">
                <a:sym typeface="+mn-ea"/>
              </a:rPr>
              <a:t>1</a:t>
            </a:r>
            <a:r>
              <a:rPr lang="zh-CN" altLang="en-US" sz="2000" dirty="0" smtClean="0">
                <a:sym typeface="+mn-ea"/>
              </a:rPr>
              <a:t>）将彩色图像由</a:t>
            </a:r>
            <a:r>
              <a:rPr lang="en-US" altLang="zh-CN" sz="2000" dirty="0" smtClean="0">
                <a:sym typeface="+mn-ea"/>
              </a:rPr>
              <a:t>RGB</a:t>
            </a:r>
            <a:r>
              <a:rPr lang="zh-CN" altLang="en-US" sz="2000" dirty="0" smtClean="0">
                <a:sym typeface="+mn-ea"/>
              </a:rPr>
              <a:t>空间转换为</a:t>
            </a:r>
            <a:r>
              <a:rPr lang="en-US" altLang="zh-CN" sz="2000" dirty="0" smtClean="0">
                <a:sym typeface="+mn-ea"/>
              </a:rPr>
              <a:t>YUV</a:t>
            </a:r>
            <a:r>
              <a:rPr lang="zh-CN" altLang="en-US" sz="2000" dirty="0" smtClean="0">
                <a:sym typeface="+mn-ea"/>
              </a:rPr>
              <a:t>空间。</a:t>
            </a:r>
          </a:p>
          <a:p>
            <a:pPr lvl="0">
              <a:lnSpc>
                <a:spcPct val="90000"/>
              </a:lnSpc>
              <a:spcBef>
                <a:spcPts val="1000"/>
              </a:spcBef>
            </a:pPr>
            <a:r>
              <a:rPr lang="zh-CN" altLang="en-US" sz="2000" dirty="0" smtClean="0">
                <a:sym typeface="+mn-ea"/>
              </a:rPr>
              <a:t>（</a:t>
            </a:r>
            <a:r>
              <a:rPr lang="en-US" altLang="zh-CN" sz="2000" dirty="0" smtClean="0">
                <a:sym typeface="+mn-ea"/>
              </a:rPr>
              <a:t>2</a:t>
            </a:r>
            <a:r>
              <a:rPr lang="zh-CN" altLang="en-US" sz="2000" dirty="0" smtClean="0">
                <a:sym typeface="+mn-ea"/>
              </a:rPr>
              <a:t>）将亮度分量             进行三级小波分解，然后丢掉所有高频子带，只保留低频子带</a:t>
            </a:r>
            <a:r>
              <a:rPr lang="en-US" altLang="zh-CN" sz="2000" dirty="0" smtClean="0">
                <a:sym typeface="+mn-ea"/>
              </a:rPr>
              <a:t>LL3</a:t>
            </a:r>
            <a:r>
              <a:rPr lang="zh-CN" altLang="en-US" sz="2000" dirty="0" smtClean="0">
                <a:sym typeface="+mn-ea"/>
              </a:rPr>
              <a:t>，再进行三级小波反变换得到重建图像                。</a:t>
            </a:r>
          </a:p>
          <a:p>
            <a:pPr lvl="0">
              <a:lnSpc>
                <a:spcPct val="90000"/>
              </a:lnSpc>
              <a:spcBef>
                <a:spcPts val="1000"/>
              </a:spcBef>
            </a:pPr>
            <a:r>
              <a:rPr lang="zh-CN" altLang="en-US" sz="2000" dirty="0" smtClean="0">
                <a:sym typeface="+mn-ea"/>
              </a:rPr>
              <a:t>（</a:t>
            </a:r>
            <a:r>
              <a:rPr lang="en-US" altLang="zh-CN" sz="2000" dirty="0" smtClean="0">
                <a:sym typeface="+mn-ea"/>
              </a:rPr>
              <a:t>3</a:t>
            </a:r>
            <a:r>
              <a:rPr lang="zh-CN" altLang="en-US" sz="2000" dirty="0" smtClean="0">
                <a:sym typeface="+mn-ea"/>
              </a:rPr>
              <a:t>）对得到的重建图像              进行平滑滤波得到低频亮度图像                。      </a:t>
            </a:r>
          </a:p>
          <a:p>
            <a:pPr lvl="0">
              <a:lnSpc>
                <a:spcPct val="90000"/>
              </a:lnSpc>
              <a:spcBef>
                <a:spcPts val="1000"/>
              </a:spcBef>
            </a:pPr>
            <a:r>
              <a:rPr lang="zh-CN" altLang="en-US" sz="2000" dirty="0" smtClean="0">
                <a:sym typeface="+mn-ea"/>
              </a:rPr>
              <a:t>（</a:t>
            </a:r>
            <a:r>
              <a:rPr lang="en-US" altLang="zh-CN" sz="2000" dirty="0" smtClean="0">
                <a:sym typeface="+mn-ea"/>
              </a:rPr>
              <a:t>4</a:t>
            </a:r>
            <a:r>
              <a:rPr lang="zh-CN" altLang="en-US" sz="2000" dirty="0" smtClean="0">
                <a:sym typeface="+mn-ea"/>
              </a:rPr>
              <a:t>）计算原始图像亮度的对比度</a:t>
            </a:r>
            <a:r>
              <a:rPr lang="en-US" altLang="zh-CN" sz="2000" dirty="0" smtClean="0">
                <a:sym typeface="+mn-ea"/>
              </a:rPr>
              <a:t>C</a:t>
            </a:r>
            <a:r>
              <a:rPr lang="zh-CN" altLang="en-US" sz="2000" dirty="0" smtClean="0">
                <a:sym typeface="+mn-ea"/>
              </a:rPr>
              <a:t>，并根据式（</a:t>
            </a:r>
            <a:r>
              <a:rPr lang="en-US" altLang="zh-CN" sz="2000" dirty="0" smtClean="0">
                <a:sym typeface="+mn-ea"/>
              </a:rPr>
              <a:t>1</a:t>
            </a:r>
            <a:r>
              <a:rPr lang="zh-CN" altLang="en-US" sz="2000" dirty="0" smtClean="0">
                <a:sym typeface="+mn-ea"/>
              </a:rPr>
              <a:t>）自适应确定介质散射光    在低频亮度空间</a:t>
            </a:r>
            <a:endParaRPr lang="en-US" altLang="zh-CN" sz="2000" dirty="0" smtClean="0">
              <a:sym typeface="+mn-ea"/>
            </a:endParaRPr>
          </a:p>
          <a:p>
            <a:pPr lvl="0">
              <a:lnSpc>
                <a:spcPct val="90000"/>
              </a:lnSpc>
              <a:spcBef>
                <a:spcPts val="1000"/>
              </a:spcBef>
            </a:pPr>
            <a:r>
              <a:rPr lang="zh-CN" altLang="en-US" sz="2000" dirty="0" smtClean="0">
                <a:sym typeface="+mn-ea"/>
              </a:rPr>
              <a:t>                  中所占的比例系数</a:t>
            </a:r>
            <a:r>
              <a:rPr lang="en-US" altLang="zh-CN" sz="2000" dirty="0" smtClean="0">
                <a:sym typeface="+mn-ea"/>
              </a:rPr>
              <a:t>R</a:t>
            </a:r>
            <a:r>
              <a:rPr lang="zh-CN" altLang="en-US" sz="2000" dirty="0" smtClean="0">
                <a:sym typeface="+mn-ea"/>
              </a:rPr>
              <a:t>，具体公式为： </a:t>
            </a:r>
          </a:p>
          <a:p>
            <a:pPr lvl="0" algn="l">
              <a:lnSpc>
                <a:spcPct val="90000"/>
              </a:lnSpc>
              <a:spcBef>
                <a:spcPts val="1000"/>
              </a:spcBef>
            </a:pPr>
            <a:r>
              <a:rPr lang="en-US" altLang="zh-CN" sz="2800" dirty="0" smtClean="0">
                <a:solidFill>
                  <a:schemeClr val="accent1"/>
                </a:solidFill>
                <a:sym typeface="+mn-ea"/>
              </a:rPr>
              <a:t>                 </a:t>
            </a:r>
            <a:endParaRPr lang="zh-CN" altLang="en-US" sz="2800" dirty="0">
              <a:solidFill>
                <a:schemeClr val="accent1"/>
              </a:solidFill>
              <a:sym typeface="+mn-ea"/>
            </a:endParaRPr>
          </a:p>
          <a:p>
            <a:pPr lvl="0" indent="0" algn="l">
              <a:lnSpc>
                <a:spcPct val="90000"/>
              </a:lnSpc>
              <a:spcBef>
                <a:spcPts val="1000"/>
              </a:spcBef>
              <a:buFont typeface="Arial" panose="020B0604020202020204" pitchFamily="34" charset="0"/>
              <a:buNone/>
            </a:pPr>
            <a:r>
              <a:rPr lang="en-US" altLang="zh-CN" sz="2800" dirty="0" smtClean="0">
                <a:sym typeface="+mn-ea"/>
              </a:rPr>
              <a:t>                                                                                                  </a:t>
            </a:r>
            <a:r>
              <a:rPr lang="zh-CN" altLang="en-US" sz="2800" dirty="0" smtClean="0">
                <a:sym typeface="+mn-ea"/>
              </a:rPr>
              <a:t>（</a:t>
            </a:r>
            <a:r>
              <a:rPr lang="en-US" altLang="zh-CN" sz="2800" dirty="0" smtClean="0">
                <a:sym typeface="+mn-ea"/>
              </a:rPr>
              <a:t>1</a:t>
            </a:r>
            <a:r>
              <a:rPr lang="zh-CN" altLang="en-US" sz="2800" dirty="0" smtClean="0">
                <a:sym typeface="+mn-ea"/>
              </a:rPr>
              <a:t>）</a:t>
            </a:r>
            <a:r>
              <a:rPr lang="en-US" altLang="zh-CN" sz="2800" dirty="0" smtClean="0">
                <a:sym typeface="+mn-ea"/>
              </a:rPr>
              <a:t>                                                          </a:t>
            </a:r>
            <a:endParaRPr lang="zh-CN" altLang="en-US" sz="2800" dirty="0">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graphicFrame>
        <p:nvGraphicFramePr>
          <p:cNvPr id="7" name="对象 6"/>
          <p:cNvGraphicFramePr/>
          <p:nvPr>
            <p:extLst>
              <p:ext uri="{D42A27DB-BD31-4B8C-83A1-F6EECF244321}">
                <p14:modId xmlns:p14="http://schemas.microsoft.com/office/powerpoint/2010/main" val="320285051"/>
              </p:ext>
            </p:extLst>
          </p:nvPr>
        </p:nvGraphicFramePr>
        <p:xfrm>
          <a:off x="2801073" y="3148313"/>
          <a:ext cx="729205" cy="322821"/>
        </p:xfrm>
        <a:graphic>
          <a:graphicData uri="http://schemas.openxmlformats.org/presentationml/2006/ole">
            <mc:AlternateContent xmlns:mc="http://schemas.openxmlformats.org/markup-compatibility/2006">
              <mc:Choice xmlns:v="urn:schemas-microsoft-com:vml" Requires="v">
                <p:oleObj spid="_x0000_s3114" name="公式" r:id="rId7" imgW="1042035" imgH="469265" progId="Equation.3">
                  <p:embed/>
                </p:oleObj>
              </mc:Choice>
              <mc:Fallback>
                <p:oleObj name="公式" r:id="rId7" imgW="1042035" imgH="469265" progId="Equation.3">
                  <p:embed/>
                  <p:pic>
                    <p:nvPicPr>
                      <p:cNvPr id="0" name=""/>
                      <p:cNvPicPr/>
                      <p:nvPr/>
                    </p:nvPicPr>
                    <p:blipFill>
                      <a:blip r:embed="rId8"/>
                      <a:stretch>
                        <a:fillRect/>
                      </a:stretch>
                    </p:blipFill>
                    <p:spPr>
                      <a:xfrm>
                        <a:off x="2801073" y="3148313"/>
                        <a:ext cx="729205" cy="322821"/>
                      </a:xfrm>
                      <a:prstGeom prst="rect">
                        <a:avLst/>
                      </a:prstGeom>
                    </p:spPr>
                  </p:pic>
                </p:oleObj>
              </mc:Fallback>
            </mc:AlternateContent>
          </a:graphicData>
        </a:graphic>
      </p:graphicFrame>
      <p:graphicFrame>
        <p:nvGraphicFramePr>
          <p:cNvPr id="8" name="对象 7"/>
          <p:cNvGraphicFramePr/>
          <p:nvPr>
            <p:extLst>
              <p:ext uri="{D42A27DB-BD31-4B8C-83A1-F6EECF244321}">
                <p14:modId xmlns:p14="http://schemas.microsoft.com/office/powerpoint/2010/main" val="5288028"/>
              </p:ext>
            </p:extLst>
          </p:nvPr>
        </p:nvGraphicFramePr>
        <p:xfrm>
          <a:off x="5018224" y="3471134"/>
          <a:ext cx="948043" cy="279063"/>
        </p:xfrm>
        <a:graphic>
          <a:graphicData uri="http://schemas.openxmlformats.org/presentationml/2006/ole">
            <mc:AlternateContent xmlns:mc="http://schemas.openxmlformats.org/markup-compatibility/2006">
              <mc:Choice xmlns:v="urn:schemas-microsoft-com:vml" Requires="v">
                <p:oleObj spid="_x0000_s3115" name="公式" r:id="rId9" imgW="1069340" imgH="374650" progId="Equation.3">
                  <p:embed/>
                </p:oleObj>
              </mc:Choice>
              <mc:Fallback>
                <p:oleObj name="公式" r:id="rId9" imgW="1069340" imgH="374650" progId="Equation.3">
                  <p:embed/>
                  <p:pic>
                    <p:nvPicPr>
                      <p:cNvPr id="0" name=""/>
                      <p:cNvPicPr/>
                      <p:nvPr/>
                    </p:nvPicPr>
                    <p:blipFill>
                      <a:blip r:embed="rId10"/>
                      <a:stretch>
                        <a:fillRect/>
                      </a:stretch>
                    </p:blipFill>
                    <p:spPr>
                      <a:xfrm>
                        <a:off x="5018224" y="3471134"/>
                        <a:ext cx="948043" cy="279063"/>
                      </a:xfrm>
                      <a:prstGeom prst="rect">
                        <a:avLst/>
                      </a:prstGeom>
                    </p:spPr>
                  </p:pic>
                </p:oleObj>
              </mc:Fallback>
            </mc:AlternateContent>
          </a:graphicData>
        </a:graphic>
      </p:graphicFrame>
      <p:graphicFrame>
        <p:nvGraphicFramePr>
          <p:cNvPr id="10" name="对象 9"/>
          <p:cNvGraphicFramePr/>
          <p:nvPr>
            <p:extLst>
              <p:ext uri="{D42A27DB-BD31-4B8C-83A1-F6EECF244321}">
                <p14:modId xmlns:p14="http://schemas.microsoft.com/office/powerpoint/2010/main" val="1685598440"/>
              </p:ext>
            </p:extLst>
          </p:nvPr>
        </p:nvGraphicFramePr>
        <p:xfrm>
          <a:off x="3571685" y="3827567"/>
          <a:ext cx="868102" cy="301048"/>
        </p:xfrm>
        <a:graphic>
          <a:graphicData uri="http://schemas.openxmlformats.org/presentationml/2006/ole">
            <mc:AlternateContent xmlns:mc="http://schemas.openxmlformats.org/markup-compatibility/2006">
              <mc:Choice xmlns:v="urn:schemas-microsoft-com:vml" Requires="v">
                <p:oleObj spid="_x0000_s3116" name="公式" r:id="rId11" imgW="1017270" imgH="438785" progId="Equation.3">
                  <p:embed/>
                </p:oleObj>
              </mc:Choice>
              <mc:Fallback>
                <p:oleObj name="公式" r:id="rId11" imgW="1017270" imgH="438785" progId="Equation.3">
                  <p:embed/>
                  <p:pic>
                    <p:nvPicPr>
                      <p:cNvPr id="0" name=""/>
                      <p:cNvPicPr/>
                      <p:nvPr/>
                    </p:nvPicPr>
                    <p:blipFill>
                      <a:blip r:embed="rId12"/>
                      <a:stretch>
                        <a:fillRect/>
                      </a:stretch>
                    </p:blipFill>
                    <p:spPr>
                      <a:xfrm>
                        <a:off x="3571685" y="3827567"/>
                        <a:ext cx="868102" cy="301048"/>
                      </a:xfrm>
                      <a:prstGeom prst="rect">
                        <a:avLst/>
                      </a:prstGeom>
                    </p:spPr>
                  </p:pic>
                </p:oleObj>
              </mc:Fallback>
            </mc:AlternateContent>
          </a:graphicData>
        </a:graphic>
      </p:graphicFrame>
      <p:graphicFrame>
        <p:nvGraphicFramePr>
          <p:cNvPr id="11" name="对象 10"/>
          <p:cNvGraphicFramePr/>
          <p:nvPr>
            <p:extLst>
              <p:ext uri="{D42A27DB-BD31-4B8C-83A1-F6EECF244321}">
                <p14:modId xmlns:p14="http://schemas.microsoft.com/office/powerpoint/2010/main" val="2846953600"/>
              </p:ext>
            </p:extLst>
          </p:nvPr>
        </p:nvGraphicFramePr>
        <p:xfrm>
          <a:off x="7901458" y="3831114"/>
          <a:ext cx="930025" cy="301048"/>
        </p:xfrm>
        <a:graphic>
          <a:graphicData uri="http://schemas.openxmlformats.org/presentationml/2006/ole">
            <mc:AlternateContent xmlns:mc="http://schemas.openxmlformats.org/markup-compatibility/2006">
              <mc:Choice xmlns:v="urn:schemas-microsoft-com:vml" Requires="v">
                <p:oleObj spid="_x0000_s3117" name="公式" r:id="rId13" imgW="1197610" imgH="458470" progId="Equation.3">
                  <p:embed/>
                </p:oleObj>
              </mc:Choice>
              <mc:Fallback>
                <p:oleObj name="公式" r:id="rId13" imgW="1197610" imgH="458470" progId="Equation.3">
                  <p:embed/>
                  <p:pic>
                    <p:nvPicPr>
                      <p:cNvPr id="0" name=""/>
                      <p:cNvPicPr/>
                      <p:nvPr/>
                    </p:nvPicPr>
                    <p:blipFill>
                      <a:blip r:embed="rId14"/>
                      <a:stretch>
                        <a:fillRect/>
                      </a:stretch>
                    </p:blipFill>
                    <p:spPr>
                      <a:xfrm>
                        <a:off x="7901458" y="3831114"/>
                        <a:ext cx="930025" cy="301048"/>
                      </a:xfrm>
                      <a:prstGeom prst="rect">
                        <a:avLst/>
                      </a:prstGeom>
                    </p:spPr>
                  </p:pic>
                </p:oleObj>
              </mc:Fallback>
            </mc:AlternateContent>
          </a:graphicData>
        </a:graphic>
      </p:graphicFrame>
      <p:graphicFrame>
        <p:nvGraphicFramePr>
          <p:cNvPr id="12" name="对象 11"/>
          <p:cNvGraphicFramePr/>
          <p:nvPr>
            <p:extLst>
              <p:ext uri="{D42A27DB-BD31-4B8C-83A1-F6EECF244321}">
                <p14:modId xmlns:p14="http://schemas.microsoft.com/office/powerpoint/2010/main" val="610447920"/>
              </p:ext>
            </p:extLst>
          </p:nvPr>
        </p:nvGraphicFramePr>
        <p:xfrm>
          <a:off x="9140367" y="4213186"/>
          <a:ext cx="443472" cy="370390"/>
        </p:xfrm>
        <a:graphic>
          <a:graphicData uri="http://schemas.openxmlformats.org/presentationml/2006/ole">
            <mc:AlternateContent xmlns:mc="http://schemas.openxmlformats.org/markup-compatibility/2006">
              <mc:Choice xmlns:v="urn:schemas-microsoft-com:vml" Requires="v">
                <p:oleObj spid="_x0000_s3118" name="公式" r:id="rId15" imgW="477520" imgH="367665" progId="Equation.3">
                  <p:embed/>
                </p:oleObj>
              </mc:Choice>
              <mc:Fallback>
                <p:oleObj name="公式" r:id="rId15" imgW="477520" imgH="367665" progId="Equation.3">
                  <p:embed/>
                  <p:pic>
                    <p:nvPicPr>
                      <p:cNvPr id="0" name=""/>
                      <p:cNvPicPr/>
                      <p:nvPr/>
                    </p:nvPicPr>
                    <p:blipFill>
                      <a:blip r:embed="rId16"/>
                      <a:stretch>
                        <a:fillRect/>
                      </a:stretch>
                    </p:blipFill>
                    <p:spPr>
                      <a:xfrm>
                        <a:off x="9140367" y="4213186"/>
                        <a:ext cx="443472" cy="370390"/>
                      </a:xfrm>
                      <a:prstGeom prst="rect">
                        <a:avLst/>
                      </a:prstGeom>
                    </p:spPr>
                  </p:pic>
                </p:oleObj>
              </mc:Fallback>
            </mc:AlternateContent>
          </a:graphicData>
        </a:graphic>
      </p:graphicFrame>
      <p:graphicFrame>
        <p:nvGraphicFramePr>
          <p:cNvPr id="13" name="对象 12"/>
          <p:cNvGraphicFramePr/>
          <p:nvPr>
            <p:extLst>
              <p:ext uri="{D42A27DB-BD31-4B8C-83A1-F6EECF244321}">
                <p14:modId xmlns:p14="http://schemas.microsoft.com/office/powerpoint/2010/main" val="215617928"/>
              </p:ext>
            </p:extLst>
          </p:nvPr>
        </p:nvGraphicFramePr>
        <p:xfrm>
          <a:off x="1041722" y="4664599"/>
          <a:ext cx="844952" cy="324090"/>
        </p:xfrm>
        <a:graphic>
          <a:graphicData uri="http://schemas.openxmlformats.org/presentationml/2006/ole">
            <mc:AlternateContent xmlns:mc="http://schemas.openxmlformats.org/markup-compatibility/2006">
              <mc:Choice xmlns:v="urn:schemas-microsoft-com:vml" Requires="v">
                <p:oleObj spid="_x0000_s3119" name="公式" r:id="rId17" imgW="1197610" imgH="458470" progId="Equation.3">
                  <p:embed/>
                </p:oleObj>
              </mc:Choice>
              <mc:Fallback>
                <p:oleObj name="公式" r:id="rId17" imgW="1197610" imgH="458470" progId="Equation.3">
                  <p:embed/>
                  <p:pic>
                    <p:nvPicPr>
                      <p:cNvPr id="0" name=""/>
                      <p:cNvPicPr/>
                      <p:nvPr/>
                    </p:nvPicPr>
                    <p:blipFill>
                      <a:blip r:embed="rId14"/>
                      <a:stretch>
                        <a:fillRect/>
                      </a:stretch>
                    </p:blipFill>
                    <p:spPr>
                      <a:xfrm>
                        <a:off x="1041722" y="4664599"/>
                        <a:ext cx="844952" cy="324090"/>
                      </a:xfrm>
                      <a:prstGeom prst="rect">
                        <a:avLst/>
                      </a:prstGeom>
                    </p:spPr>
                  </p:pic>
                </p:oleObj>
              </mc:Fallback>
            </mc:AlternateContent>
          </a:graphicData>
        </a:graphic>
      </p:graphicFrame>
      <p:graphicFrame>
        <p:nvGraphicFramePr>
          <p:cNvPr id="14" name="对象 13"/>
          <p:cNvGraphicFramePr/>
          <p:nvPr>
            <p:extLst>
              <p:ext uri="{D42A27DB-BD31-4B8C-83A1-F6EECF244321}">
                <p14:modId xmlns:p14="http://schemas.microsoft.com/office/powerpoint/2010/main" val="3741941983"/>
              </p:ext>
            </p:extLst>
          </p:nvPr>
        </p:nvGraphicFramePr>
        <p:xfrm>
          <a:off x="2490349" y="5045831"/>
          <a:ext cx="3181246" cy="1435688"/>
        </p:xfrm>
        <a:graphic>
          <a:graphicData uri="http://schemas.openxmlformats.org/presentationml/2006/ole">
            <mc:AlternateContent xmlns:mc="http://schemas.openxmlformats.org/markup-compatibility/2006">
              <mc:Choice xmlns:v="urn:schemas-microsoft-com:vml" Requires="v">
                <p:oleObj spid="_x0000_s3120" name="公式" r:id="rId18" imgW="2173605" imgH="1315085" progId="Equation.3">
                  <p:embed/>
                </p:oleObj>
              </mc:Choice>
              <mc:Fallback>
                <p:oleObj name="公式" r:id="rId18" imgW="2173605" imgH="1315085" progId="Equation.3">
                  <p:embed/>
                  <p:pic>
                    <p:nvPicPr>
                      <p:cNvPr id="0" name=""/>
                      <p:cNvPicPr/>
                      <p:nvPr/>
                    </p:nvPicPr>
                    <p:blipFill>
                      <a:blip r:embed="rId19"/>
                      <a:stretch>
                        <a:fillRect/>
                      </a:stretch>
                    </p:blipFill>
                    <p:spPr>
                      <a:xfrm>
                        <a:off x="2490349" y="5045831"/>
                        <a:ext cx="3181246" cy="1435688"/>
                      </a:xfrm>
                      <a:prstGeom prst="rect">
                        <a:avLst/>
                      </a:prstGeom>
                    </p:spPr>
                  </p:pic>
                </p:oleObj>
              </mc:Fallback>
            </mc:AlternateContent>
          </a:graphicData>
        </a:graphic>
      </p:graphicFrame>
      <p:graphicFrame>
        <p:nvGraphicFramePr>
          <p:cNvPr id="15" name="对象 14"/>
          <p:cNvGraphicFramePr/>
          <p:nvPr>
            <p:extLst>
              <p:ext uri="{D42A27DB-BD31-4B8C-83A1-F6EECF244321}">
                <p14:modId xmlns:p14="http://schemas.microsoft.com/office/powerpoint/2010/main" val="1641430787"/>
              </p:ext>
            </p:extLst>
          </p:nvPr>
        </p:nvGraphicFramePr>
        <p:xfrm>
          <a:off x="6121989" y="4982536"/>
          <a:ext cx="1779469" cy="1498983"/>
        </p:xfrm>
        <a:graphic>
          <a:graphicData uri="http://schemas.openxmlformats.org/presentationml/2006/ole">
            <mc:AlternateContent xmlns:mc="http://schemas.openxmlformats.org/markup-compatibility/2006">
              <mc:Choice xmlns:v="urn:schemas-microsoft-com:vml" Requires="v">
                <p:oleObj spid="_x0000_s3121" name="公式" r:id="rId20" imgW="1481455" imgH="1654810" progId="Equation.3">
                  <p:embed/>
                </p:oleObj>
              </mc:Choice>
              <mc:Fallback>
                <p:oleObj name="公式" r:id="rId20" imgW="1481455" imgH="1654810" progId="Equation.3">
                  <p:embed/>
                  <p:pic>
                    <p:nvPicPr>
                      <p:cNvPr id="0" name=""/>
                      <p:cNvPicPr/>
                      <p:nvPr/>
                    </p:nvPicPr>
                    <p:blipFill>
                      <a:blip r:embed="rId21"/>
                      <a:stretch>
                        <a:fillRect/>
                      </a:stretch>
                    </p:blipFill>
                    <p:spPr>
                      <a:xfrm>
                        <a:off x="6121989" y="4982536"/>
                        <a:ext cx="1779469" cy="1498983"/>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040219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3"/>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下图像复原</a:t>
            </a:r>
            <a:endParaRPr lang="zh-CN" altLang="en-US" sz="4400" dirty="0">
              <a:latin typeface="+mj-lt"/>
              <a:ea typeface="+mj-ea"/>
              <a:cs typeface="+mj-cs"/>
              <a:sym typeface="+mn-ea"/>
            </a:endParaRPr>
          </a:p>
        </p:txBody>
      </p:sp>
      <p:sp>
        <p:nvSpPr>
          <p:cNvPr id="6" name="矩形 5"/>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5"/>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基于颜色模型和小波变换</a:t>
            </a:r>
            <a:endParaRPr lang="en-US" altLang="zh-CN" sz="2800" dirty="0" smtClean="0">
              <a:solidFill>
                <a:schemeClr val="accent1"/>
              </a:solidFill>
              <a:sym typeface="+mn-ea"/>
            </a:endParaRPr>
          </a:p>
          <a:p>
            <a:pPr lvl="0" algn="just">
              <a:lnSpc>
                <a:spcPct val="150000"/>
              </a:lnSpc>
              <a:spcBef>
                <a:spcPts val="1000"/>
              </a:spcBef>
            </a:pPr>
            <a:r>
              <a:rPr lang="zh-CN" altLang="en-US" sz="2000" dirty="0" smtClean="0">
                <a:sym typeface="+mn-ea"/>
              </a:rPr>
              <a:t>上式中，                                         为原始图像的对比度，其中                 为相邻像素间灰度差的绝对值，                 是灰度差绝对值为     的像素点分度概率。</a:t>
            </a:r>
          </a:p>
          <a:p>
            <a:pPr lvl="0">
              <a:lnSpc>
                <a:spcPct val="90000"/>
              </a:lnSpc>
              <a:spcBef>
                <a:spcPts val="1000"/>
              </a:spcBef>
            </a:pPr>
            <a:r>
              <a:rPr lang="zh-CN" altLang="en-US" sz="2000" dirty="0" smtClean="0">
                <a:sym typeface="+mn-ea"/>
              </a:rPr>
              <a:t>（</a:t>
            </a:r>
            <a:r>
              <a:rPr lang="en-US" altLang="zh-CN" sz="2000" dirty="0" smtClean="0">
                <a:sym typeface="+mn-ea"/>
              </a:rPr>
              <a:t>5</a:t>
            </a:r>
            <a:r>
              <a:rPr lang="zh-CN" altLang="en-US" sz="2000" dirty="0" smtClean="0">
                <a:sym typeface="+mn-ea"/>
              </a:rPr>
              <a:t>）对每个          坐标的像素点，确定的介质散射光    为：</a:t>
            </a:r>
          </a:p>
          <a:p>
            <a:pPr lvl="0">
              <a:lnSpc>
                <a:spcPct val="90000"/>
              </a:lnSpc>
              <a:spcBef>
                <a:spcPts val="1000"/>
              </a:spcBef>
            </a:pPr>
            <a:r>
              <a:rPr lang="zh-CN" altLang="en-US" sz="2000" dirty="0" smtClean="0">
                <a:sym typeface="+mn-ea"/>
              </a:rPr>
              <a:t>                </a:t>
            </a:r>
          </a:p>
          <a:p>
            <a:pPr lvl="0">
              <a:lnSpc>
                <a:spcPct val="90000"/>
              </a:lnSpc>
              <a:spcBef>
                <a:spcPts val="1000"/>
              </a:spcBef>
            </a:pPr>
            <a:r>
              <a:rPr lang="zh-CN" altLang="en-US" sz="2000" dirty="0" smtClean="0">
                <a:sym typeface="+mn-ea"/>
              </a:rPr>
              <a:t>（</a:t>
            </a:r>
            <a:r>
              <a:rPr lang="en-US" altLang="zh-CN" sz="2000" dirty="0" smtClean="0">
                <a:sym typeface="+mn-ea"/>
              </a:rPr>
              <a:t>6</a:t>
            </a:r>
            <a:r>
              <a:rPr lang="zh-CN" altLang="en-US" sz="2000" dirty="0" smtClean="0">
                <a:sym typeface="+mn-ea"/>
              </a:rPr>
              <a:t>）根据估计的介质散射光                  得到每个像素点的景深信息，最后得到复原后的图像。</a:t>
            </a:r>
            <a:endParaRPr lang="zh-CN" altLang="en-US" sz="2000" dirty="0">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graphicFrame>
        <p:nvGraphicFramePr>
          <p:cNvPr id="7" name="对象 6"/>
          <p:cNvGraphicFramePr/>
          <p:nvPr>
            <p:extLst>
              <p:ext uri="{D42A27DB-BD31-4B8C-83A1-F6EECF244321}">
                <p14:modId xmlns:p14="http://schemas.microsoft.com/office/powerpoint/2010/main" val="594111405"/>
              </p:ext>
            </p:extLst>
          </p:nvPr>
        </p:nvGraphicFramePr>
        <p:xfrm>
          <a:off x="2085144" y="2438823"/>
          <a:ext cx="2338086" cy="555584"/>
        </p:xfrm>
        <a:graphic>
          <a:graphicData uri="http://schemas.openxmlformats.org/presentationml/2006/ole">
            <mc:AlternateContent xmlns:mc="http://schemas.openxmlformats.org/markup-compatibility/2006">
              <mc:Choice xmlns:v="urn:schemas-microsoft-com:vml" Requires="v">
                <p:oleObj spid="_x0000_s4138" name="公式" r:id="rId7" imgW="2815590" imgH="676275" progId="Equation.3">
                  <p:embed/>
                </p:oleObj>
              </mc:Choice>
              <mc:Fallback>
                <p:oleObj name="公式" r:id="rId7" imgW="2815590" imgH="676275" progId="Equation.3">
                  <p:embed/>
                  <p:pic>
                    <p:nvPicPr>
                      <p:cNvPr id="0" name=""/>
                      <p:cNvPicPr/>
                      <p:nvPr/>
                    </p:nvPicPr>
                    <p:blipFill>
                      <a:blip r:embed="rId8"/>
                      <a:stretch>
                        <a:fillRect/>
                      </a:stretch>
                    </p:blipFill>
                    <p:spPr>
                      <a:xfrm>
                        <a:off x="2085144" y="2438823"/>
                        <a:ext cx="2338086" cy="555584"/>
                      </a:xfrm>
                      <a:prstGeom prst="rect">
                        <a:avLst/>
                      </a:prstGeom>
                    </p:spPr>
                  </p:pic>
                </p:oleObj>
              </mc:Fallback>
            </mc:AlternateContent>
          </a:graphicData>
        </a:graphic>
      </p:graphicFrame>
      <p:graphicFrame>
        <p:nvGraphicFramePr>
          <p:cNvPr id="8" name="对象 7"/>
          <p:cNvGraphicFramePr/>
          <p:nvPr>
            <p:extLst>
              <p:ext uri="{D42A27DB-BD31-4B8C-83A1-F6EECF244321}">
                <p14:modId xmlns:p14="http://schemas.microsoft.com/office/powerpoint/2010/main" val="1732977487"/>
              </p:ext>
            </p:extLst>
          </p:nvPr>
        </p:nvGraphicFramePr>
        <p:xfrm>
          <a:off x="7458435" y="2460838"/>
          <a:ext cx="976707" cy="387318"/>
        </p:xfrm>
        <a:graphic>
          <a:graphicData uri="http://schemas.openxmlformats.org/presentationml/2006/ole">
            <mc:AlternateContent xmlns:mc="http://schemas.openxmlformats.org/markup-compatibility/2006">
              <mc:Choice xmlns:v="urn:schemas-microsoft-com:vml" Requires="v">
                <p:oleObj spid="_x0000_s4139" name="公式" r:id="rId9" imgW="1050925" imgH="393065" progId="Equation.3">
                  <p:embed/>
                </p:oleObj>
              </mc:Choice>
              <mc:Fallback>
                <p:oleObj name="公式" r:id="rId9" imgW="1050925" imgH="393065" progId="Equation.3">
                  <p:embed/>
                  <p:pic>
                    <p:nvPicPr>
                      <p:cNvPr id="0" name=""/>
                      <p:cNvPicPr/>
                      <p:nvPr/>
                    </p:nvPicPr>
                    <p:blipFill>
                      <a:blip r:embed="rId10"/>
                      <a:stretch>
                        <a:fillRect/>
                      </a:stretch>
                    </p:blipFill>
                    <p:spPr>
                      <a:xfrm>
                        <a:off x="7458435" y="2460838"/>
                        <a:ext cx="976707" cy="387318"/>
                      </a:xfrm>
                      <a:prstGeom prst="rect">
                        <a:avLst/>
                      </a:prstGeom>
                    </p:spPr>
                  </p:pic>
                </p:oleObj>
              </mc:Fallback>
            </mc:AlternateContent>
          </a:graphicData>
        </a:graphic>
      </p:graphicFrame>
      <p:graphicFrame>
        <p:nvGraphicFramePr>
          <p:cNvPr id="10" name="对象 9"/>
          <p:cNvGraphicFramePr/>
          <p:nvPr>
            <p:extLst>
              <p:ext uri="{D42A27DB-BD31-4B8C-83A1-F6EECF244321}">
                <p14:modId xmlns:p14="http://schemas.microsoft.com/office/powerpoint/2010/main" val="2337627890"/>
              </p:ext>
            </p:extLst>
          </p:nvPr>
        </p:nvGraphicFramePr>
        <p:xfrm>
          <a:off x="1647003" y="2891630"/>
          <a:ext cx="992026" cy="380396"/>
        </p:xfrm>
        <a:graphic>
          <a:graphicData uri="http://schemas.openxmlformats.org/presentationml/2006/ole">
            <mc:AlternateContent xmlns:mc="http://schemas.openxmlformats.org/markup-compatibility/2006">
              <mc:Choice xmlns:v="urn:schemas-microsoft-com:vml" Requires="v">
                <p:oleObj spid="_x0000_s4140" name="公式" r:id="rId11" imgW="1344930" imgH="588010" progId="Equation.3">
                  <p:embed/>
                </p:oleObj>
              </mc:Choice>
              <mc:Fallback>
                <p:oleObj name="公式" r:id="rId11" imgW="1344930" imgH="588010" progId="Equation.3">
                  <p:embed/>
                  <p:pic>
                    <p:nvPicPr>
                      <p:cNvPr id="0" name=""/>
                      <p:cNvPicPr/>
                      <p:nvPr/>
                    </p:nvPicPr>
                    <p:blipFill>
                      <a:blip r:embed="rId12"/>
                      <a:stretch>
                        <a:fillRect/>
                      </a:stretch>
                    </p:blipFill>
                    <p:spPr>
                      <a:xfrm>
                        <a:off x="1647003" y="2891630"/>
                        <a:ext cx="992026" cy="380396"/>
                      </a:xfrm>
                      <a:prstGeom prst="rect">
                        <a:avLst/>
                      </a:prstGeom>
                    </p:spPr>
                  </p:pic>
                </p:oleObj>
              </mc:Fallback>
            </mc:AlternateContent>
          </a:graphicData>
        </a:graphic>
      </p:graphicFrame>
      <p:graphicFrame>
        <p:nvGraphicFramePr>
          <p:cNvPr id="11" name="对象 10"/>
          <p:cNvGraphicFramePr/>
          <p:nvPr>
            <p:extLst>
              <p:ext uri="{D42A27DB-BD31-4B8C-83A1-F6EECF244321}">
                <p14:modId xmlns:p14="http://schemas.microsoft.com/office/powerpoint/2010/main" val="3018566935"/>
              </p:ext>
            </p:extLst>
          </p:nvPr>
        </p:nvGraphicFramePr>
        <p:xfrm>
          <a:off x="4724509" y="2891630"/>
          <a:ext cx="328694" cy="358815"/>
        </p:xfrm>
        <a:graphic>
          <a:graphicData uri="http://schemas.openxmlformats.org/presentationml/2006/ole">
            <mc:AlternateContent xmlns:mc="http://schemas.openxmlformats.org/markup-compatibility/2006">
              <mc:Choice xmlns:v="urn:schemas-microsoft-com:vml" Requires="v">
                <p:oleObj spid="_x0000_s4141" name="公式" r:id="rId13" imgW="555625" imgH="489585" progId="Equation.3">
                  <p:embed/>
                </p:oleObj>
              </mc:Choice>
              <mc:Fallback>
                <p:oleObj name="公式" r:id="rId13" imgW="555625" imgH="489585" progId="Equation.3">
                  <p:embed/>
                  <p:pic>
                    <p:nvPicPr>
                      <p:cNvPr id="0" name=""/>
                      <p:cNvPicPr/>
                      <p:nvPr/>
                    </p:nvPicPr>
                    <p:blipFill>
                      <a:blip r:embed="rId14"/>
                      <a:stretch>
                        <a:fillRect/>
                      </a:stretch>
                    </p:blipFill>
                    <p:spPr>
                      <a:xfrm>
                        <a:off x="4724509" y="2891630"/>
                        <a:ext cx="328694" cy="358815"/>
                      </a:xfrm>
                      <a:prstGeom prst="rect">
                        <a:avLst/>
                      </a:prstGeom>
                    </p:spPr>
                  </p:pic>
                </p:oleObj>
              </mc:Fallback>
            </mc:AlternateContent>
          </a:graphicData>
        </a:graphic>
      </p:graphicFrame>
      <p:graphicFrame>
        <p:nvGraphicFramePr>
          <p:cNvPr id="12" name="对象 11"/>
          <p:cNvGraphicFramePr/>
          <p:nvPr>
            <p:extLst>
              <p:ext uri="{D42A27DB-BD31-4B8C-83A1-F6EECF244321}">
                <p14:modId xmlns:p14="http://schemas.microsoft.com/office/powerpoint/2010/main" val="3920758684"/>
              </p:ext>
            </p:extLst>
          </p:nvPr>
        </p:nvGraphicFramePr>
        <p:xfrm>
          <a:off x="2278144" y="3406964"/>
          <a:ext cx="572095" cy="285188"/>
        </p:xfrm>
        <a:graphic>
          <a:graphicData uri="http://schemas.openxmlformats.org/presentationml/2006/ole">
            <mc:AlternateContent xmlns:mc="http://schemas.openxmlformats.org/markup-compatibility/2006">
              <mc:Choice xmlns:v="urn:schemas-microsoft-com:vml" Requires="v">
                <p:oleObj spid="_x0000_s4142" name="公式" r:id="rId15" imgW="741045" imgH="407035" progId="Equation.3">
                  <p:embed/>
                </p:oleObj>
              </mc:Choice>
              <mc:Fallback>
                <p:oleObj name="公式" r:id="rId15" imgW="741045" imgH="407035" progId="Equation.3">
                  <p:embed/>
                  <p:pic>
                    <p:nvPicPr>
                      <p:cNvPr id="0" name=""/>
                      <p:cNvPicPr/>
                      <p:nvPr/>
                    </p:nvPicPr>
                    <p:blipFill>
                      <a:blip r:embed="rId16"/>
                      <a:stretch>
                        <a:fillRect/>
                      </a:stretch>
                    </p:blipFill>
                    <p:spPr>
                      <a:xfrm>
                        <a:off x="2278144" y="3406964"/>
                        <a:ext cx="572095" cy="285188"/>
                      </a:xfrm>
                      <a:prstGeom prst="rect">
                        <a:avLst/>
                      </a:prstGeom>
                    </p:spPr>
                  </p:pic>
                </p:oleObj>
              </mc:Fallback>
            </mc:AlternateContent>
          </a:graphicData>
        </a:graphic>
      </p:graphicFrame>
      <p:graphicFrame>
        <p:nvGraphicFramePr>
          <p:cNvPr id="13" name="对象 12"/>
          <p:cNvGraphicFramePr/>
          <p:nvPr>
            <p:extLst>
              <p:ext uri="{D42A27DB-BD31-4B8C-83A1-F6EECF244321}">
                <p14:modId xmlns:p14="http://schemas.microsoft.com/office/powerpoint/2010/main" val="1329808521"/>
              </p:ext>
            </p:extLst>
          </p:nvPr>
        </p:nvGraphicFramePr>
        <p:xfrm>
          <a:off x="6663985" y="3338344"/>
          <a:ext cx="303974" cy="353808"/>
        </p:xfrm>
        <a:graphic>
          <a:graphicData uri="http://schemas.openxmlformats.org/presentationml/2006/ole">
            <mc:AlternateContent xmlns:mc="http://schemas.openxmlformats.org/markup-compatibility/2006">
              <mc:Choice xmlns:v="urn:schemas-microsoft-com:vml" Requires="v">
                <p:oleObj spid="_x0000_s4143" name="公式" r:id="rId17" imgW="235585" imgH="355600" progId="Equation.3">
                  <p:embed/>
                </p:oleObj>
              </mc:Choice>
              <mc:Fallback>
                <p:oleObj name="公式" r:id="rId17" imgW="235585" imgH="355600" progId="Equation.3">
                  <p:embed/>
                  <p:pic>
                    <p:nvPicPr>
                      <p:cNvPr id="0" name=""/>
                      <p:cNvPicPr/>
                      <p:nvPr/>
                    </p:nvPicPr>
                    <p:blipFill>
                      <a:blip r:embed="rId18"/>
                      <a:stretch>
                        <a:fillRect/>
                      </a:stretch>
                    </p:blipFill>
                    <p:spPr>
                      <a:xfrm>
                        <a:off x="6663985" y="3338344"/>
                        <a:ext cx="303974" cy="353808"/>
                      </a:xfrm>
                      <a:prstGeom prst="rect">
                        <a:avLst/>
                      </a:prstGeom>
                    </p:spPr>
                  </p:pic>
                </p:oleObj>
              </mc:Fallback>
            </mc:AlternateContent>
          </a:graphicData>
        </a:graphic>
      </p:graphicFrame>
      <p:graphicFrame>
        <p:nvGraphicFramePr>
          <p:cNvPr id="14" name="对象 13"/>
          <p:cNvGraphicFramePr/>
          <p:nvPr>
            <p:extLst>
              <p:ext uri="{D42A27DB-BD31-4B8C-83A1-F6EECF244321}">
                <p14:modId xmlns:p14="http://schemas.microsoft.com/office/powerpoint/2010/main" val="2741167"/>
              </p:ext>
            </p:extLst>
          </p:nvPr>
        </p:nvGraphicFramePr>
        <p:xfrm>
          <a:off x="2451735" y="3723005"/>
          <a:ext cx="3856468" cy="337407"/>
        </p:xfrm>
        <a:graphic>
          <a:graphicData uri="http://schemas.openxmlformats.org/presentationml/2006/ole">
            <mc:AlternateContent xmlns:mc="http://schemas.openxmlformats.org/markup-compatibility/2006">
              <mc:Choice xmlns:v="urn:schemas-microsoft-com:vml" Requires="v">
                <p:oleObj spid="_x0000_s4144" name="公式" r:id="rId19" imgW="2534920" imgH="445135" progId="Equation.3">
                  <p:embed/>
                </p:oleObj>
              </mc:Choice>
              <mc:Fallback>
                <p:oleObj name="公式" r:id="rId19" imgW="2534920" imgH="445135" progId="Equation.3">
                  <p:embed/>
                  <p:pic>
                    <p:nvPicPr>
                      <p:cNvPr id="0" name=""/>
                      <p:cNvPicPr/>
                      <p:nvPr/>
                    </p:nvPicPr>
                    <p:blipFill>
                      <a:blip r:embed="rId20"/>
                      <a:stretch>
                        <a:fillRect/>
                      </a:stretch>
                    </p:blipFill>
                    <p:spPr>
                      <a:xfrm>
                        <a:off x="2451735" y="3723005"/>
                        <a:ext cx="3856468" cy="337407"/>
                      </a:xfrm>
                      <a:prstGeom prst="rect">
                        <a:avLst/>
                      </a:prstGeom>
                    </p:spPr>
                  </p:pic>
                </p:oleObj>
              </mc:Fallback>
            </mc:AlternateContent>
          </a:graphicData>
        </a:graphic>
      </p:graphicFrame>
      <p:graphicFrame>
        <p:nvGraphicFramePr>
          <p:cNvPr id="15" name="对象 14"/>
          <p:cNvGraphicFramePr/>
          <p:nvPr>
            <p:extLst>
              <p:ext uri="{D42A27DB-BD31-4B8C-83A1-F6EECF244321}">
                <p14:modId xmlns:p14="http://schemas.microsoft.com/office/powerpoint/2010/main" val="1844712514"/>
              </p:ext>
            </p:extLst>
          </p:nvPr>
        </p:nvGraphicFramePr>
        <p:xfrm>
          <a:off x="4119340" y="4095597"/>
          <a:ext cx="1031199" cy="441706"/>
        </p:xfrm>
        <a:graphic>
          <a:graphicData uri="http://schemas.openxmlformats.org/presentationml/2006/ole">
            <mc:AlternateContent xmlns:mc="http://schemas.openxmlformats.org/markup-compatibility/2006">
              <mc:Choice xmlns:v="urn:schemas-microsoft-com:vml" Requires="v">
                <p:oleObj spid="_x0000_s4145" name="公式" r:id="rId21" imgW="1157605" imgH="407670" progId="Equation.3">
                  <p:embed/>
                </p:oleObj>
              </mc:Choice>
              <mc:Fallback>
                <p:oleObj name="公式" r:id="rId21" imgW="1157605" imgH="407670" progId="Equation.3">
                  <p:embed/>
                  <p:pic>
                    <p:nvPicPr>
                      <p:cNvPr id="0" name=""/>
                      <p:cNvPicPr/>
                      <p:nvPr/>
                    </p:nvPicPr>
                    <p:blipFill>
                      <a:blip r:embed="rId22"/>
                      <a:stretch>
                        <a:fillRect/>
                      </a:stretch>
                    </p:blipFill>
                    <p:spPr>
                      <a:xfrm>
                        <a:off x="4119340" y="4095597"/>
                        <a:ext cx="1031199" cy="441706"/>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613350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下图像复原</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4"/>
            </p:custDataLst>
          </p:nvPr>
        </p:nvSpPr>
        <p:spPr>
          <a:xfrm>
            <a:off x="838200" y="1825624"/>
            <a:ext cx="10515600" cy="4486275"/>
          </a:xfrm>
          <a:prstGeom prst="rect">
            <a:avLst/>
          </a:prstGeom>
        </p:spPr>
        <p:txBody>
          <a:bodyPr vert="horz" wrap="square" lIns="91440" tIns="45720" rIns="91440" bIns="45720" rtlCol="0" anchor="t">
            <a:normAutofit fontScale="77500" lnSpcReduction="20000"/>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基于颜色模型和小波变换</a:t>
            </a:r>
            <a:endParaRPr lang="en-US" altLang="zh-CN" sz="2800" dirty="0" smtClean="0">
              <a:solidFill>
                <a:schemeClr val="accent1"/>
              </a:solidFill>
              <a:sym typeface="+mn-ea"/>
            </a:endParaRPr>
          </a:p>
          <a:p>
            <a:pPr lvl="0" indent="0" algn="l">
              <a:lnSpc>
                <a:spcPct val="90000"/>
              </a:lnSpc>
              <a:spcBef>
                <a:spcPts val="1000"/>
              </a:spcBef>
              <a:buFont typeface="Arial" panose="020B0604020202020204" pitchFamily="34" charset="0"/>
              <a:buNone/>
            </a:pPr>
            <a:endParaRPr lang="en-US" altLang="zh-CN" sz="2800" dirty="0" smtClean="0">
              <a:sym typeface="+mn-ea"/>
            </a:endParaRPr>
          </a:p>
          <a:p>
            <a:pPr lvl="0" indent="0" algn="l">
              <a:lnSpc>
                <a:spcPct val="90000"/>
              </a:lnSpc>
              <a:spcBef>
                <a:spcPts val="1000"/>
              </a:spcBef>
              <a:buFont typeface="Arial" panose="020B0604020202020204" pitchFamily="34" charset="0"/>
              <a:buNone/>
            </a:pPr>
            <a:endParaRPr lang="en-US" altLang="zh-CN" sz="2800" dirty="0">
              <a:sym typeface="+mn-ea"/>
            </a:endParaRPr>
          </a:p>
          <a:p>
            <a:pPr lvl="0" indent="0" algn="l">
              <a:lnSpc>
                <a:spcPct val="90000"/>
              </a:lnSpc>
              <a:spcBef>
                <a:spcPts val="1000"/>
              </a:spcBef>
              <a:buFont typeface="Arial" panose="020B0604020202020204" pitchFamily="34" charset="0"/>
              <a:buNone/>
            </a:pPr>
            <a:endParaRPr lang="en-US" altLang="zh-CN" sz="2800" dirty="0" smtClean="0">
              <a:sym typeface="+mn-ea"/>
            </a:endParaRPr>
          </a:p>
          <a:p>
            <a:pPr lvl="0" indent="0" algn="l">
              <a:lnSpc>
                <a:spcPct val="90000"/>
              </a:lnSpc>
              <a:spcBef>
                <a:spcPts val="1000"/>
              </a:spcBef>
              <a:buFont typeface="Arial" panose="020B0604020202020204" pitchFamily="34" charset="0"/>
              <a:buNone/>
            </a:pPr>
            <a:endParaRPr lang="en-US" altLang="zh-CN" sz="2800" dirty="0">
              <a:sym typeface="+mn-ea"/>
            </a:endParaRPr>
          </a:p>
          <a:p>
            <a:pPr lvl="0" indent="0" algn="l">
              <a:lnSpc>
                <a:spcPct val="90000"/>
              </a:lnSpc>
              <a:spcBef>
                <a:spcPts val="1000"/>
              </a:spcBef>
              <a:buFont typeface="Arial" panose="020B0604020202020204" pitchFamily="34" charset="0"/>
              <a:buNone/>
            </a:pPr>
            <a:endParaRPr lang="en-US" altLang="zh-CN" sz="2800" dirty="0" smtClean="0">
              <a:sym typeface="+mn-ea"/>
            </a:endParaRPr>
          </a:p>
          <a:p>
            <a:pPr lvl="0" indent="0" algn="l">
              <a:lnSpc>
                <a:spcPct val="90000"/>
              </a:lnSpc>
              <a:spcBef>
                <a:spcPts val="1000"/>
              </a:spcBef>
              <a:buFont typeface="Arial" panose="020B0604020202020204" pitchFamily="34" charset="0"/>
              <a:buNone/>
            </a:pPr>
            <a:endParaRPr lang="en-US" altLang="zh-CN" sz="2800" dirty="0">
              <a:sym typeface="+mn-ea"/>
            </a:endParaRPr>
          </a:p>
          <a:p>
            <a:pPr lvl="0" indent="0" algn="l">
              <a:lnSpc>
                <a:spcPct val="90000"/>
              </a:lnSpc>
              <a:spcBef>
                <a:spcPts val="1000"/>
              </a:spcBef>
              <a:buFont typeface="Arial" panose="020B0604020202020204" pitchFamily="34" charset="0"/>
              <a:buNone/>
            </a:pPr>
            <a:endParaRPr lang="en-US" altLang="zh-CN" sz="2800" dirty="0" smtClean="0">
              <a:sym typeface="+mn-ea"/>
            </a:endParaRPr>
          </a:p>
          <a:p>
            <a:pPr lvl="0" indent="0" algn="l">
              <a:lnSpc>
                <a:spcPct val="90000"/>
              </a:lnSpc>
              <a:spcBef>
                <a:spcPts val="1000"/>
              </a:spcBef>
              <a:buFont typeface="Arial" panose="020B0604020202020204" pitchFamily="34" charset="0"/>
              <a:buNone/>
            </a:pPr>
            <a:r>
              <a:rPr lang="en-US" altLang="zh-CN" sz="2800" dirty="0">
                <a:sym typeface="+mn-ea"/>
              </a:rPr>
              <a:t> </a:t>
            </a:r>
            <a:r>
              <a:rPr lang="en-US" altLang="zh-CN" sz="2800" dirty="0" smtClean="0">
                <a:sym typeface="+mn-ea"/>
              </a:rPr>
              <a:t>         </a:t>
            </a:r>
          </a:p>
          <a:p>
            <a:pPr lvl="0" indent="0" algn="l">
              <a:lnSpc>
                <a:spcPct val="90000"/>
              </a:lnSpc>
              <a:spcBef>
                <a:spcPts val="1000"/>
              </a:spcBef>
              <a:buFont typeface="Arial" panose="020B0604020202020204" pitchFamily="34" charset="0"/>
              <a:buNone/>
            </a:pPr>
            <a:r>
              <a:rPr lang="en-US" altLang="zh-CN" sz="2800" dirty="0">
                <a:sym typeface="+mn-ea"/>
              </a:rPr>
              <a:t> </a:t>
            </a:r>
            <a:r>
              <a:rPr lang="en-US" altLang="zh-CN" sz="2800" dirty="0" smtClean="0">
                <a:sym typeface="+mn-ea"/>
              </a:rPr>
              <a:t> </a:t>
            </a:r>
          </a:p>
          <a:p>
            <a:pPr lvl="0" indent="0" algn="l">
              <a:lnSpc>
                <a:spcPct val="90000"/>
              </a:lnSpc>
              <a:spcBef>
                <a:spcPts val="1000"/>
              </a:spcBef>
              <a:buFont typeface="Arial" panose="020B0604020202020204" pitchFamily="34" charset="0"/>
              <a:buNone/>
            </a:pPr>
            <a:r>
              <a:rPr lang="en-US" altLang="zh-CN" sz="2800" dirty="0">
                <a:sym typeface="+mn-ea"/>
              </a:rPr>
              <a:t> </a:t>
            </a:r>
            <a:endParaRPr lang="en-US" altLang="zh-CN" sz="2800" dirty="0" smtClean="0">
              <a:sym typeface="+mn-ea"/>
            </a:endParaRPr>
          </a:p>
          <a:p>
            <a:pPr lvl="0" indent="0" algn="l">
              <a:lnSpc>
                <a:spcPct val="90000"/>
              </a:lnSpc>
              <a:spcBef>
                <a:spcPts val="1000"/>
              </a:spcBef>
              <a:buFont typeface="Arial" panose="020B0604020202020204" pitchFamily="34" charset="0"/>
              <a:buNone/>
            </a:pPr>
            <a:r>
              <a:rPr lang="en-US" altLang="zh-CN" sz="2800" dirty="0" smtClean="0">
                <a:sym typeface="+mn-ea"/>
              </a:rPr>
              <a:t>                      </a:t>
            </a:r>
            <a:r>
              <a:rPr lang="zh-CN" altLang="en-US" sz="2800" dirty="0" smtClean="0">
                <a:sym typeface="+mn-ea"/>
              </a:rPr>
              <a:t>（</a:t>
            </a:r>
            <a:r>
              <a:rPr lang="en-US" altLang="zh-CN" sz="2800" dirty="0" smtClean="0">
                <a:sym typeface="+mn-ea"/>
              </a:rPr>
              <a:t>1</a:t>
            </a:r>
            <a:r>
              <a:rPr lang="zh-CN" altLang="en-US" sz="2800" dirty="0" smtClean="0">
                <a:sym typeface="+mn-ea"/>
              </a:rPr>
              <a:t>）退化图像                                           （</a:t>
            </a:r>
            <a:r>
              <a:rPr lang="en-US" altLang="zh-CN" sz="2800" dirty="0">
                <a:sym typeface="+mn-ea"/>
              </a:rPr>
              <a:t>2</a:t>
            </a:r>
            <a:r>
              <a:rPr lang="zh-CN" altLang="en-US" sz="2800" dirty="0" smtClean="0">
                <a:sym typeface="+mn-ea"/>
              </a:rPr>
              <a:t>）复原图像</a:t>
            </a:r>
            <a:endParaRPr lang="en-US" altLang="zh-CN" sz="2800" dirty="0" smtClean="0">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pic>
        <p:nvPicPr>
          <p:cNvPr id="7" name="图片 6"/>
          <p:cNvPicPr>
            <a:picLocks noChangeAspect="1"/>
          </p:cNvPicPr>
          <p:nvPr/>
        </p:nvPicPr>
        <p:blipFill>
          <a:blip r:embed="rId7"/>
          <a:stretch>
            <a:fillRect/>
          </a:stretch>
        </p:blipFill>
        <p:spPr>
          <a:xfrm>
            <a:off x="1639530" y="2465074"/>
            <a:ext cx="3601085" cy="3225800"/>
          </a:xfrm>
          <a:prstGeom prst="rect">
            <a:avLst/>
          </a:prstGeom>
        </p:spPr>
      </p:pic>
      <p:pic>
        <p:nvPicPr>
          <p:cNvPr id="8" name="图片 7"/>
          <p:cNvPicPr>
            <a:picLocks noChangeAspect="1"/>
          </p:cNvPicPr>
          <p:nvPr/>
        </p:nvPicPr>
        <p:blipFill>
          <a:blip r:embed="rId8"/>
          <a:stretch>
            <a:fillRect/>
          </a:stretch>
        </p:blipFill>
        <p:spPr>
          <a:xfrm>
            <a:off x="6096000" y="2514261"/>
            <a:ext cx="3425127" cy="3176613"/>
          </a:xfrm>
          <a:prstGeom prst="rect">
            <a:avLst/>
          </a:prstGeom>
        </p:spPr>
      </p:pic>
    </p:spTree>
    <p:custDataLst>
      <p:tags r:id="rId1"/>
    </p:custDataLst>
    <p:extLst>
      <p:ext uri="{BB962C8B-B14F-4D97-AF65-F5344CB8AC3E}">
        <p14:creationId xmlns:p14="http://schemas.microsoft.com/office/powerpoint/2010/main" val="324196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下图像复原</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 基于湍流模型</a:t>
            </a:r>
            <a:endParaRPr lang="en-US" altLang="zh-CN" sz="2800" dirty="0" smtClean="0">
              <a:solidFill>
                <a:schemeClr val="accent1"/>
              </a:solidFill>
              <a:sym typeface="+mn-ea"/>
            </a:endParaRPr>
          </a:p>
          <a:p>
            <a:pPr>
              <a:lnSpc>
                <a:spcPct val="90000"/>
              </a:lnSpc>
              <a:spcBef>
                <a:spcPts val="1000"/>
              </a:spcBef>
            </a:pPr>
            <a:r>
              <a:rPr lang="zh-CN" altLang="en-US" sz="2000" dirty="0" smtClean="0">
                <a:sym typeface="+mn-ea"/>
              </a:rPr>
              <a:t>        论文《Restoration of images degraded by underwater turbulence using structure tensor oriented image quality (STOIQ) metric</a:t>
            </a:r>
            <a:r>
              <a:rPr lang="en-US" altLang="zh-CN" sz="2000" dirty="0" smtClean="0">
                <a:sym typeface="+mn-ea"/>
              </a:rPr>
              <a:t>》</a:t>
            </a:r>
            <a:r>
              <a:rPr lang="en-US" altLang="zh-CN" sz="2000" baseline="30000" dirty="0" smtClean="0">
                <a:sym typeface="+mn-ea"/>
              </a:rPr>
              <a:t>[1]</a:t>
            </a:r>
            <a:r>
              <a:rPr lang="zh-CN" altLang="en-US" sz="2000" dirty="0" smtClean="0">
                <a:sym typeface="+mn-ea"/>
              </a:rPr>
              <a:t> 作者应用湍流退化模型以质量标准为导向，复原因水下湍流退化的图像。作者参考大气湍流图像复原的算法，省略了盐分的影响，只考虑水中波动对水下成像的影响，应用一种自适应的平均各向异性的度量标准进行水下图像复原。</a:t>
            </a:r>
          </a:p>
          <a:p>
            <a:pPr lvl="0" algn="l">
              <a:lnSpc>
                <a:spcPct val="90000"/>
              </a:lnSpc>
              <a:spcBef>
                <a:spcPts val="1000"/>
              </a:spcBef>
            </a:pPr>
            <a:endParaRPr lang="zh-CN" altLang="en-US" sz="2800" dirty="0">
              <a:solidFill>
                <a:schemeClr val="accent1"/>
              </a:solidFill>
              <a:sym typeface="+mn-ea"/>
            </a:endParaRPr>
          </a:p>
          <a:p>
            <a:pPr lvl="0" indent="0" algn="l">
              <a:lnSpc>
                <a:spcPct val="90000"/>
              </a:lnSpc>
              <a:spcBef>
                <a:spcPts val="1000"/>
              </a:spcBef>
              <a:buFont typeface="Arial" panose="020B0604020202020204" pitchFamily="34" charset="0"/>
              <a:buNone/>
            </a:pPr>
            <a:endParaRPr lang="zh-CN" altLang="en-US" sz="2800" dirty="0">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sp>
        <p:nvSpPr>
          <p:cNvPr id="4" name="文本框 3"/>
          <p:cNvSpPr txBox="1"/>
          <p:nvPr/>
        </p:nvSpPr>
        <p:spPr>
          <a:xfrm>
            <a:off x="995422" y="5903089"/>
            <a:ext cx="10752881"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 </a:t>
            </a:r>
            <a:r>
              <a:rPr lang="en-US" altLang="zh-CN" dirty="0" smtClean="0">
                <a:latin typeface="Times New Roman" panose="02020603050405020304" pitchFamily="18" charset="0"/>
                <a:cs typeface="Times New Roman" panose="02020603050405020304" pitchFamily="18" charset="0"/>
              </a:rPr>
              <a:t>A.V</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Kanaev</a:t>
            </a:r>
            <a:r>
              <a:rPr lang="en-US" altLang="zh-CN" dirty="0" smtClean="0">
                <a:latin typeface="Times New Roman" panose="02020603050405020304" pitchFamily="18" charset="0"/>
                <a:cs typeface="Times New Roman" panose="02020603050405020304" pitchFamily="18" charset="0"/>
              </a:rPr>
              <a:t> and </a:t>
            </a:r>
            <a:r>
              <a:rPr lang="en-US" altLang="zh-CN" dirty="0" smtClean="0">
                <a:latin typeface="Times New Roman" panose="02020603050405020304" pitchFamily="18" charset="0"/>
                <a:cs typeface="Times New Roman" panose="02020603050405020304" pitchFamily="18" charset="0"/>
              </a:rPr>
              <a:t>W. </a:t>
            </a:r>
            <a:r>
              <a:rPr lang="en-US" altLang="zh-CN" dirty="0" err="1" smtClean="0">
                <a:latin typeface="Times New Roman" panose="02020603050405020304" pitchFamily="18" charset="0"/>
                <a:cs typeface="Times New Roman" panose="02020603050405020304" pitchFamily="18" charset="0"/>
              </a:rPr>
              <a:t>Hou</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sym typeface="+mn-ea"/>
              </a:rPr>
              <a:t>Restoration of images degraded by underwater turbulence using structure tensor oriented image quality (STOIQ) metric</a:t>
            </a:r>
            <a:r>
              <a:rPr lang="en-US" altLang="zh-CN" dirty="0" smtClean="0">
                <a:latin typeface="Times New Roman" panose="02020603050405020304" pitchFamily="18" charset="0"/>
                <a:cs typeface="Times New Roman" panose="02020603050405020304" pitchFamily="18" charset="0"/>
                <a:sym typeface="+mn-ea"/>
              </a:rPr>
              <a:t>.”</a:t>
            </a:r>
            <a:r>
              <a:rPr lang="en-US" altLang="zh-CN" dirty="0" smtClean="0">
                <a:latin typeface="Times New Roman" panose="02020603050405020304" pitchFamily="18" charset="0"/>
                <a:cs typeface="Times New Roman" panose="02020603050405020304" pitchFamily="18" charset="0"/>
              </a:rPr>
              <a:t> Optics Express, 2015.</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63650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下图像复原</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709919"/>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 基于湍流模型</a:t>
            </a:r>
            <a:endParaRPr lang="zh-CN" altLang="en-US" sz="2800" dirty="0">
              <a:solidFill>
                <a:schemeClr val="accent1"/>
              </a:solidFill>
              <a:sym typeface="+mn-ea"/>
            </a:endParaRPr>
          </a:p>
          <a:p>
            <a:pPr lvl="0" indent="0" algn="l">
              <a:lnSpc>
                <a:spcPct val="90000"/>
              </a:lnSpc>
              <a:spcBef>
                <a:spcPts val="1000"/>
              </a:spcBef>
              <a:buFont typeface="Arial" panose="020B0604020202020204" pitchFamily="34" charset="0"/>
              <a:buNone/>
            </a:pPr>
            <a:endParaRPr lang="zh-CN" altLang="en-US" sz="2800" dirty="0">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546" y="2360325"/>
            <a:ext cx="6224492" cy="3951575"/>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7062692" y="2975478"/>
                <a:ext cx="4537276" cy="2498504"/>
              </a:xfrm>
              <a:prstGeom prst="rect">
                <a:avLst/>
              </a:prstGeom>
            </p:spPr>
            <p:txBody>
              <a:bodyPr wrap="square">
                <a:spAutoFit/>
              </a:bodyPr>
              <a:lstStyle/>
              <a:p>
                <a:pPr lvl="0">
                  <a:lnSpc>
                    <a:spcPct val="90000"/>
                  </a:lnSpc>
                  <a:spcBef>
                    <a:spcPts val="1000"/>
                  </a:spcBef>
                </a:pPr>
                <a:r>
                  <a:rPr lang="zh-CN" altLang="en-US" sz="2000" dirty="0" smtClean="0">
                    <a:latin typeface="+mn-ea"/>
                    <a:sym typeface="+mn-ea"/>
                  </a:rPr>
                  <a:t>针对大气湍流对遥感技术的严重影响，</a:t>
                </a:r>
                <a:r>
                  <a:rPr lang="en-US" altLang="zh-CN" sz="2000" dirty="0" err="1" smtClean="0">
                    <a:latin typeface="+mn-ea"/>
                    <a:sym typeface="+mn-ea"/>
                  </a:rPr>
                  <a:t>Hufnagel</a:t>
                </a:r>
                <a:r>
                  <a:rPr lang="zh-CN" altLang="en-US" sz="2000" dirty="0" smtClean="0">
                    <a:latin typeface="+mn-ea"/>
                    <a:sym typeface="+mn-ea"/>
                  </a:rPr>
                  <a:t>和</a:t>
                </a:r>
                <a:r>
                  <a:rPr lang="en-US" altLang="zh-CN" sz="2000" dirty="0" smtClean="0">
                    <a:latin typeface="+mn-ea"/>
                    <a:sym typeface="+mn-ea"/>
                  </a:rPr>
                  <a:t>Stanley</a:t>
                </a:r>
                <a:r>
                  <a:rPr lang="zh-CN" altLang="en-US" sz="2000" dirty="0" smtClean="0">
                    <a:latin typeface="+mn-ea"/>
                    <a:sym typeface="+mn-ea"/>
                  </a:rPr>
                  <a:t>提出了一种基于湍流干扰物理特性研究的退化模型：</a:t>
                </a:r>
                <a:endParaRPr lang="en-US" altLang="zh-CN" sz="2000" dirty="0" smtClean="0">
                  <a:latin typeface="+mn-ea"/>
                  <a:sym typeface="+mn-ea"/>
                </a:endParaRPr>
              </a:p>
              <a:p>
                <a:pPr lvl="0">
                  <a:lnSpc>
                    <a:spcPct val="90000"/>
                  </a:lnSpc>
                  <a:spcBef>
                    <a:spcPts val="1000"/>
                  </a:spcBef>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sym typeface="+mn-ea"/>
                        </a:rPr>
                        <m:t>𝐻</m:t>
                      </m:r>
                      <m:d>
                        <m:dPr>
                          <m:ctrlPr>
                            <a:rPr lang="en-US" altLang="zh-CN" sz="2000" b="0" i="1" smtClean="0">
                              <a:latin typeface="Cambria Math" panose="02040503050406030204" pitchFamily="18" charset="0"/>
                              <a:sym typeface="+mn-ea"/>
                            </a:rPr>
                          </m:ctrlPr>
                        </m:dPr>
                        <m:e>
                          <m:r>
                            <a:rPr lang="en-US" altLang="zh-CN" sz="2000" b="0" i="1" smtClean="0">
                              <a:latin typeface="Cambria Math" panose="02040503050406030204" pitchFamily="18" charset="0"/>
                              <a:sym typeface="+mn-ea"/>
                            </a:rPr>
                            <m:t>𝑢</m:t>
                          </m:r>
                          <m:r>
                            <a:rPr lang="en-US" altLang="zh-CN" sz="2000" b="0" i="1" smtClean="0">
                              <a:latin typeface="Cambria Math" panose="02040503050406030204" pitchFamily="18" charset="0"/>
                              <a:sym typeface="+mn-ea"/>
                            </a:rPr>
                            <m:t>,</m:t>
                          </m:r>
                          <m:r>
                            <a:rPr lang="en-US" altLang="zh-CN" sz="2000" b="0" i="1" smtClean="0">
                              <a:latin typeface="Cambria Math" panose="02040503050406030204" pitchFamily="18" charset="0"/>
                              <a:sym typeface="+mn-ea"/>
                            </a:rPr>
                            <m:t>𝑣</m:t>
                          </m:r>
                        </m:e>
                      </m:d>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𝐾</m:t>
                          </m:r>
                        </m:e>
                        <m:sub>
                          <m:r>
                            <a:rPr lang="en-US" altLang="zh-CN" sz="2000" b="0" i="1" smtClean="0">
                              <a:latin typeface="Cambria Math" panose="02040503050406030204" pitchFamily="18" charset="0"/>
                              <a:sym typeface="+mn-ea"/>
                            </a:rPr>
                            <m:t>1</m:t>
                          </m:r>
                        </m:sub>
                      </m:sSub>
                      <m:sSup>
                        <m:sSupPr>
                          <m:ctrlPr>
                            <a:rPr lang="en-US" altLang="zh-CN" sz="2000" b="0" i="1" smtClean="0">
                              <a:latin typeface="Cambria Math" panose="02040503050406030204" pitchFamily="18" charset="0"/>
                              <a:sym typeface="+mn-ea"/>
                            </a:rPr>
                          </m:ctrlPr>
                        </m:sSupPr>
                        <m:e>
                          <m:r>
                            <a:rPr lang="en-US" altLang="zh-CN" sz="2000" b="0" i="1" smtClean="0">
                              <a:latin typeface="Cambria Math" panose="02040503050406030204" pitchFamily="18" charset="0"/>
                              <a:sym typeface="+mn-ea"/>
                            </a:rPr>
                            <m:t>𝑒</m:t>
                          </m:r>
                        </m:e>
                        <m:sup>
                          <m:r>
                            <a:rPr lang="en-US" altLang="zh-CN" sz="2000" b="0" i="1" smtClean="0">
                              <a:latin typeface="Cambria Math" panose="02040503050406030204" pitchFamily="18" charset="0"/>
                              <a:sym typeface="+mn-ea"/>
                            </a:rPr>
                            <m:t>−</m:t>
                          </m:r>
                          <m:sSup>
                            <m:sSupPr>
                              <m:ctrlPr>
                                <a:rPr lang="en-US" altLang="zh-CN" sz="2000" b="0" i="1" smtClean="0">
                                  <a:latin typeface="Cambria Math" panose="02040503050406030204" pitchFamily="18" charset="0"/>
                                  <a:sym typeface="+mn-ea"/>
                                </a:rPr>
                              </m:ctrlPr>
                            </m:sSupPr>
                            <m:e>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i="1">
                                      <a:latin typeface="Cambria Math" panose="02040503050406030204" pitchFamily="18" charset="0"/>
                                      <a:sym typeface="+mn-ea"/>
                                    </a:rPr>
                                    <m:t>𝐾</m:t>
                                  </m:r>
                                </m:e>
                                <m:sub>
                                  <m:r>
                                    <a:rPr lang="en-US" altLang="zh-CN" sz="2000" i="1">
                                      <a:latin typeface="Cambria Math" panose="02040503050406030204" pitchFamily="18" charset="0"/>
                                      <a:sym typeface="+mn-ea"/>
                                    </a:rPr>
                                    <m:t>2</m:t>
                                  </m:r>
                                </m:sub>
                              </m:sSub>
                              <m:sSup>
                                <m:sSupPr>
                                  <m:ctrlPr>
                                    <a:rPr lang="en-US" altLang="zh-CN" sz="2000" i="1">
                                      <a:latin typeface="Cambria Math" panose="02040503050406030204" pitchFamily="18" charset="0"/>
                                      <a:sym typeface="+mn-ea"/>
                                    </a:rPr>
                                  </m:ctrlPr>
                                </m:sSupPr>
                                <m:e>
                                  <m:r>
                                    <a:rPr lang="en-US" altLang="zh-CN" sz="2000" i="1">
                                      <a:latin typeface="Cambria Math" panose="02040503050406030204" pitchFamily="18" charset="0"/>
                                      <a:sym typeface="+mn-ea"/>
                                    </a:rPr>
                                    <m:t>𝑢</m:t>
                                  </m:r>
                                </m:e>
                                <m:sup>
                                  <m:r>
                                    <a:rPr lang="en-US" altLang="zh-CN" sz="2000" i="1">
                                      <a:latin typeface="Cambria Math" panose="02040503050406030204" pitchFamily="18" charset="0"/>
                                      <a:sym typeface="+mn-ea"/>
                                    </a:rPr>
                                    <m:t>2</m:t>
                                  </m:r>
                                </m:sup>
                              </m:sSup>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i="1">
                                      <a:latin typeface="Cambria Math" panose="02040503050406030204" pitchFamily="18" charset="0"/>
                                      <a:sym typeface="+mn-ea"/>
                                    </a:rPr>
                                    <m:t>𝐾</m:t>
                                  </m:r>
                                </m:e>
                                <m:sub>
                                  <m:r>
                                    <a:rPr lang="en-US" altLang="zh-CN" sz="2000" i="1">
                                      <a:latin typeface="Cambria Math" panose="02040503050406030204" pitchFamily="18" charset="0"/>
                                      <a:sym typeface="+mn-ea"/>
                                    </a:rPr>
                                    <m:t>3</m:t>
                                  </m:r>
                                </m:sub>
                              </m:sSub>
                              <m:sSup>
                                <m:sSupPr>
                                  <m:ctrlPr>
                                    <a:rPr lang="en-US" altLang="zh-CN" sz="2000" i="1">
                                      <a:latin typeface="Cambria Math" panose="02040503050406030204" pitchFamily="18" charset="0"/>
                                      <a:sym typeface="+mn-ea"/>
                                    </a:rPr>
                                  </m:ctrlPr>
                                </m:sSupPr>
                                <m:e>
                                  <m:r>
                                    <a:rPr lang="en-US" altLang="zh-CN" sz="2000" i="1">
                                      <a:latin typeface="Cambria Math" panose="02040503050406030204" pitchFamily="18" charset="0"/>
                                      <a:sym typeface="+mn-ea"/>
                                    </a:rPr>
                                    <m:t>𝑣</m:t>
                                  </m:r>
                                </m:e>
                                <m:sup>
                                  <m:r>
                                    <a:rPr lang="en-US" altLang="zh-CN" sz="2000" i="1">
                                      <a:latin typeface="Cambria Math" panose="02040503050406030204" pitchFamily="18" charset="0"/>
                                      <a:sym typeface="+mn-ea"/>
                                    </a:rPr>
                                    <m:t>2</m:t>
                                  </m:r>
                                </m:sup>
                              </m:sSup>
                              <m:r>
                                <a:rPr lang="en-US" altLang="zh-CN" sz="2000" i="1">
                                  <a:latin typeface="Cambria Math" panose="02040503050406030204" pitchFamily="18" charset="0"/>
                                  <a:sym typeface="+mn-ea"/>
                                </a:rPr>
                                <m:t>)</m:t>
                              </m:r>
                            </m:e>
                            <m:sup>
                              <m:r>
                                <a:rPr lang="en-US" altLang="zh-CN" sz="2000" b="0" i="1" smtClean="0">
                                  <a:latin typeface="Cambria Math" panose="02040503050406030204" pitchFamily="18" charset="0"/>
                                  <a:sym typeface="+mn-ea"/>
                                </a:rPr>
                                <m:t>5/6</m:t>
                              </m:r>
                            </m:sup>
                          </m:sSup>
                        </m:sup>
                      </m:sSup>
                    </m:oMath>
                  </m:oMathPara>
                </a14:m>
                <a:endParaRPr lang="en-US" altLang="zh-CN" sz="2000" dirty="0" smtClean="0">
                  <a:latin typeface="+mn-ea"/>
                  <a:sym typeface="+mn-ea"/>
                </a:endParaRPr>
              </a:p>
              <a:p>
                <a:pPr lvl="0">
                  <a:lnSpc>
                    <a:spcPct val="90000"/>
                  </a:lnSpc>
                  <a:spcBef>
                    <a:spcPts val="1000"/>
                  </a:spcBef>
                </a:pPr>
                <a14:m>
                  <m:oMath xmlns:m="http://schemas.openxmlformats.org/officeDocument/2006/math">
                    <m:sSub>
                      <m:sSubPr>
                        <m:ctrlPr>
                          <a:rPr lang="en-US" altLang="zh-CN" sz="200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𝐾</m:t>
                        </m:r>
                      </m:e>
                      <m:sub>
                        <m:r>
                          <a:rPr lang="en-US" altLang="zh-CN" sz="2000" b="0" i="1" smtClean="0">
                            <a:latin typeface="Cambria Math" panose="02040503050406030204" pitchFamily="18" charset="0"/>
                            <a:sym typeface="+mn-ea"/>
                          </a:rPr>
                          <m:t>1</m:t>
                        </m:r>
                      </m:sub>
                    </m:sSub>
                    <m:r>
                      <a:rPr lang="zh-CN" altLang="en-US" sz="2000" b="0" i="1" smtClean="0">
                        <a:latin typeface="Cambria Math" panose="02040503050406030204" pitchFamily="18" charset="0"/>
                        <a:sym typeface="+mn-ea"/>
                      </a:rPr>
                      <m:t>是和</m:t>
                    </m:r>
                    <m:r>
                      <a:rPr lang="zh-CN" altLang="en-US" sz="2000" i="1">
                        <a:latin typeface="Cambria Math" panose="02040503050406030204" pitchFamily="18" charset="0"/>
                        <a:sym typeface="+mn-ea"/>
                      </a:rPr>
                      <m:t>大气</m:t>
                    </m:r>
                    <m:r>
                      <a:rPr lang="zh-CN" altLang="en-US" sz="2000" i="1" smtClean="0">
                        <a:latin typeface="Cambria Math" panose="02040503050406030204" pitchFamily="18" charset="0"/>
                        <a:sym typeface="+mn-ea"/>
                      </a:rPr>
                      <m:t>湍流</m:t>
                    </m:r>
                    <m:r>
                      <a:rPr lang="zh-CN" altLang="en-US" sz="2000" i="1">
                        <a:latin typeface="Cambria Math" panose="02040503050406030204" pitchFamily="18" charset="0"/>
                        <a:sym typeface="+mn-ea"/>
                      </a:rPr>
                      <m:t>性质有关</m:t>
                    </m:r>
                    <m:r>
                      <a:rPr lang="zh-CN" altLang="en-US" sz="2000" b="0" i="1" smtClean="0">
                        <a:latin typeface="Cambria Math" panose="02040503050406030204" pitchFamily="18" charset="0"/>
                        <a:sym typeface="+mn-ea"/>
                      </a:rPr>
                      <m:t>的</m:t>
                    </m:r>
                    <m:r>
                      <a:rPr lang="zh-CN" altLang="en-US" sz="2000" i="1">
                        <a:latin typeface="Cambria Math" panose="02040503050406030204" pitchFamily="18" charset="0"/>
                        <a:sym typeface="+mn-ea"/>
                      </a:rPr>
                      <m:t>参数</m:t>
                    </m:r>
                    <m:r>
                      <a:rPr lang="zh-CN" altLang="en-US"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𝐾</m:t>
                        </m:r>
                      </m:e>
                      <m:sub>
                        <m:r>
                          <a:rPr lang="en-US" altLang="zh-CN" sz="2000" b="0" i="1" smtClean="0">
                            <a:latin typeface="Cambria Math" panose="02040503050406030204" pitchFamily="18" charset="0"/>
                            <a:sym typeface="+mn-ea"/>
                          </a:rPr>
                          <m:t>2</m:t>
                        </m:r>
                      </m:sub>
                    </m:sSub>
                  </m:oMath>
                </a14:m>
                <a:r>
                  <a:rPr lang="zh-CN" altLang="en-US" sz="2000" dirty="0" smtClean="0">
                    <a:latin typeface="+mn-ea"/>
                    <a:sym typeface="+mn-ea"/>
                  </a:rPr>
                  <a:t>和</a:t>
                </a:r>
                <a14:m>
                  <m:oMath xmlns:m="http://schemas.openxmlformats.org/officeDocument/2006/math">
                    <m:sSub>
                      <m:sSubPr>
                        <m:ctrlPr>
                          <a:rPr lang="en-US" altLang="zh-CN" sz="2000" i="1" dirty="0" smtClean="0">
                            <a:latin typeface="Cambria Math" panose="02040503050406030204" pitchFamily="18" charset="0"/>
                            <a:sym typeface="+mn-ea"/>
                          </a:rPr>
                        </m:ctrlPr>
                      </m:sSubPr>
                      <m:e>
                        <m:r>
                          <a:rPr lang="en-US" altLang="zh-CN" sz="2000" b="0" i="1" dirty="0" smtClean="0">
                            <a:latin typeface="Cambria Math" panose="02040503050406030204" pitchFamily="18" charset="0"/>
                            <a:sym typeface="+mn-ea"/>
                          </a:rPr>
                          <m:t>𝐾</m:t>
                        </m:r>
                      </m:e>
                      <m:sub>
                        <m:r>
                          <a:rPr lang="en-US" altLang="zh-CN" sz="2000" b="0" i="1" dirty="0" smtClean="0">
                            <a:latin typeface="Cambria Math" panose="02040503050406030204" pitchFamily="18" charset="0"/>
                            <a:sym typeface="+mn-ea"/>
                          </a:rPr>
                          <m:t>3</m:t>
                        </m:r>
                      </m:sub>
                    </m:sSub>
                  </m:oMath>
                </a14:m>
                <a:r>
                  <a:rPr lang="zh-CN" altLang="en-US" sz="2000" dirty="0" smtClean="0">
                    <a:latin typeface="+mn-ea"/>
                    <a:sym typeface="+mn-ea"/>
                  </a:rPr>
                  <a:t>是模糊的比例因子。</a:t>
                </a:r>
                <a:endParaRPr lang="en-US" altLang="zh-CN" sz="2000" dirty="0" smtClean="0">
                  <a:latin typeface="+mn-ea"/>
                  <a:sym typeface="+mn-ea"/>
                </a:endParaRPr>
              </a:p>
              <a:p>
                <a:pPr lvl="0">
                  <a:lnSpc>
                    <a:spcPct val="90000"/>
                  </a:lnSpc>
                  <a:spcBef>
                    <a:spcPts val="1000"/>
                  </a:spcBef>
                </a:pPr>
                <a:r>
                  <a:rPr lang="zh-CN" altLang="en-US" sz="2000" dirty="0" smtClean="0">
                    <a:latin typeface="+mn-ea"/>
                    <a:sym typeface="+mn-ea"/>
                  </a:rPr>
                  <a:t>可简化为：</a:t>
                </a:r>
                <a14:m>
                  <m:oMath xmlns:m="http://schemas.openxmlformats.org/officeDocument/2006/math">
                    <m:r>
                      <a:rPr lang="en-US" altLang="zh-CN" sz="2000" b="0" i="1" smtClean="0">
                        <a:latin typeface="Cambria Math" panose="02040503050406030204" pitchFamily="18" charset="0"/>
                        <a:sym typeface="+mn-ea"/>
                      </a:rPr>
                      <m:t>𝐻</m:t>
                    </m:r>
                    <m:d>
                      <m:dPr>
                        <m:ctrlPr>
                          <a:rPr lang="en-US" altLang="zh-CN" sz="2000" b="0" i="1" smtClean="0">
                            <a:latin typeface="Cambria Math" panose="02040503050406030204" pitchFamily="18" charset="0"/>
                            <a:sym typeface="+mn-ea"/>
                          </a:rPr>
                        </m:ctrlPr>
                      </m:dPr>
                      <m:e>
                        <m:r>
                          <a:rPr lang="en-US" altLang="zh-CN" sz="2000" b="0" i="1" smtClean="0">
                            <a:latin typeface="Cambria Math" panose="02040503050406030204" pitchFamily="18" charset="0"/>
                            <a:sym typeface="+mn-ea"/>
                          </a:rPr>
                          <m:t>𝑢</m:t>
                        </m:r>
                        <m:r>
                          <a:rPr lang="en-US" altLang="zh-CN" sz="2000" b="0" i="1" smtClean="0">
                            <a:latin typeface="Cambria Math" panose="02040503050406030204" pitchFamily="18" charset="0"/>
                            <a:sym typeface="+mn-ea"/>
                          </a:rPr>
                          <m:t>,</m:t>
                        </m:r>
                        <m:r>
                          <a:rPr lang="en-US" altLang="zh-CN" sz="2000" b="0" i="1" smtClean="0">
                            <a:latin typeface="Cambria Math" panose="02040503050406030204" pitchFamily="18" charset="0"/>
                            <a:sym typeface="+mn-ea"/>
                          </a:rPr>
                          <m:t>𝑣</m:t>
                        </m:r>
                      </m:e>
                    </m:d>
                    <m:r>
                      <a:rPr lang="en-US" altLang="zh-CN" sz="2000" b="0" i="1" smtClean="0">
                        <a:latin typeface="Cambria Math" panose="02040503050406030204" pitchFamily="18" charset="0"/>
                        <a:sym typeface="+mn-ea"/>
                      </a:rPr>
                      <m:t>=</m:t>
                    </m:r>
                    <m:sSup>
                      <m:sSupPr>
                        <m:ctrlPr>
                          <a:rPr lang="en-US" altLang="zh-CN" sz="2000" b="0" i="1" smtClean="0">
                            <a:latin typeface="Cambria Math" panose="02040503050406030204" pitchFamily="18" charset="0"/>
                            <a:sym typeface="+mn-ea"/>
                          </a:rPr>
                        </m:ctrlPr>
                      </m:sSupPr>
                      <m:e>
                        <m:r>
                          <a:rPr lang="en-US" altLang="zh-CN" sz="2000" b="0" i="1" smtClean="0">
                            <a:latin typeface="Cambria Math" panose="02040503050406030204" pitchFamily="18" charset="0"/>
                            <a:sym typeface="+mn-ea"/>
                          </a:rPr>
                          <m:t>𝑒</m:t>
                        </m:r>
                      </m:e>
                      <m:sup>
                        <m:sSup>
                          <m:sSupPr>
                            <m:ctrlPr>
                              <a:rPr lang="en-US" altLang="zh-CN" sz="2000" b="0" i="1" smtClean="0">
                                <a:latin typeface="Cambria Math" panose="02040503050406030204" pitchFamily="18" charset="0"/>
                                <a:sym typeface="+mn-ea"/>
                              </a:rPr>
                            </m:ctrlPr>
                          </m:sSupPr>
                          <m:e>
                            <m:r>
                              <a:rPr lang="en-US" altLang="zh-CN" sz="2000" i="1">
                                <a:latin typeface="Cambria Math" panose="02040503050406030204" pitchFamily="18" charset="0"/>
                                <a:sym typeface="+mn-ea"/>
                              </a:rPr>
                              <m:t>−</m:t>
                            </m:r>
                            <m:r>
                              <a:rPr lang="en-US" altLang="zh-CN" sz="2000" i="1">
                                <a:latin typeface="Cambria Math" panose="02040503050406030204" pitchFamily="18" charset="0"/>
                                <a:sym typeface="+mn-ea"/>
                              </a:rPr>
                              <m:t>𝑘</m:t>
                            </m:r>
                            <m:r>
                              <a:rPr lang="en-US" altLang="zh-CN" sz="2000" i="1">
                                <a:latin typeface="Cambria Math" panose="02040503050406030204" pitchFamily="18" charset="0"/>
                                <a:sym typeface="+mn-ea"/>
                              </a:rPr>
                              <m:t>(</m:t>
                            </m:r>
                            <m:sSup>
                              <m:sSupPr>
                                <m:ctrlPr>
                                  <a:rPr lang="en-US" altLang="zh-CN" sz="2000" i="1">
                                    <a:latin typeface="Cambria Math" panose="02040503050406030204" pitchFamily="18" charset="0"/>
                                    <a:sym typeface="+mn-ea"/>
                                  </a:rPr>
                                </m:ctrlPr>
                              </m:sSupPr>
                              <m:e>
                                <m:r>
                                  <a:rPr lang="en-US" altLang="zh-CN" sz="2000" i="1">
                                    <a:latin typeface="Cambria Math" panose="02040503050406030204" pitchFamily="18" charset="0"/>
                                    <a:sym typeface="+mn-ea"/>
                                  </a:rPr>
                                  <m:t>𝑢</m:t>
                                </m:r>
                              </m:e>
                              <m:sup>
                                <m:r>
                                  <a:rPr lang="en-US" altLang="zh-CN" sz="2000" i="1">
                                    <a:latin typeface="Cambria Math" panose="02040503050406030204" pitchFamily="18" charset="0"/>
                                    <a:sym typeface="+mn-ea"/>
                                  </a:rPr>
                                  <m:t>2</m:t>
                                </m:r>
                              </m:sup>
                            </m:sSup>
                            <m:r>
                              <a:rPr lang="en-US" altLang="zh-CN" sz="2000" i="1">
                                <a:latin typeface="Cambria Math" panose="02040503050406030204" pitchFamily="18" charset="0"/>
                                <a:sym typeface="+mn-ea"/>
                              </a:rPr>
                              <m:t>+</m:t>
                            </m:r>
                            <m:sSup>
                              <m:sSupPr>
                                <m:ctrlPr>
                                  <a:rPr lang="en-US" altLang="zh-CN" sz="2000" i="1">
                                    <a:latin typeface="Cambria Math" panose="02040503050406030204" pitchFamily="18" charset="0"/>
                                    <a:sym typeface="+mn-ea"/>
                                  </a:rPr>
                                </m:ctrlPr>
                              </m:sSupPr>
                              <m:e>
                                <m:r>
                                  <a:rPr lang="en-US" altLang="zh-CN" sz="2000" i="1">
                                    <a:latin typeface="Cambria Math" panose="02040503050406030204" pitchFamily="18" charset="0"/>
                                    <a:sym typeface="+mn-ea"/>
                                  </a:rPr>
                                  <m:t>𝑣</m:t>
                                </m:r>
                              </m:e>
                              <m:sup>
                                <m:r>
                                  <a:rPr lang="en-US" altLang="zh-CN" sz="2000" i="1">
                                    <a:latin typeface="Cambria Math" panose="02040503050406030204" pitchFamily="18" charset="0"/>
                                    <a:sym typeface="+mn-ea"/>
                                  </a:rPr>
                                  <m:t>2</m:t>
                                </m:r>
                              </m:sup>
                            </m:sSup>
                            <m:r>
                              <a:rPr lang="en-US" altLang="zh-CN" sz="2000" i="1">
                                <a:latin typeface="Cambria Math" panose="02040503050406030204" pitchFamily="18" charset="0"/>
                                <a:sym typeface="+mn-ea"/>
                              </a:rPr>
                              <m:t>)</m:t>
                            </m:r>
                          </m:e>
                          <m:sup>
                            <m:r>
                              <a:rPr lang="en-US" altLang="zh-CN" sz="2000" b="0" i="1" smtClean="0">
                                <a:latin typeface="Cambria Math" panose="02040503050406030204" pitchFamily="18" charset="0"/>
                                <a:sym typeface="+mn-ea"/>
                              </a:rPr>
                              <m:t>5/6</m:t>
                            </m:r>
                          </m:sup>
                        </m:sSup>
                      </m:sup>
                    </m:sSup>
                  </m:oMath>
                </a14:m>
                <a:endParaRPr lang="zh-CN" altLang="en-US" sz="2000" dirty="0">
                  <a:latin typeface="+mn-ea"/>
                </a:endParaRPr>
              </a:p>
            </p:txBody>
          </p:sp>
        </mc:Choice>
        <mc:Fallback xmlns="">
          <p:sp>
            <p:nvSpPr>
              <p:cNvPr id="4" name="矩形 3"/>
              <p:cNvSpPr>
                <a:spLocks noRot="1" noChangeAspect="1" noMove="1" noResize="1" noEditPoints="1" noAdjustHandles="1" noChangeArrowheads="1" noChangeShapeType="1" noTextEdit="1"/>
              </p:cNvSpPr>
              <p:nvPr/>
            </p:nvSpPr>
            <p:spPr>
              <a:xfrm>
                <a:off x="7062692" y="2975478"/>
                <a:ext cx="4537276" cy="2498504"/>
              </a:xfrm>
              <a:prstGeom prst="rect">
                <a:avLst/>
              </a:prstGeom>
              <a:blipFill rotWithShape="0">
                <a:blip r:embed="rId7"/>
                <a:stretch>
                  <a:fillRect l="-1478" t="-2439" r="-941" b="-292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670085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下图像复原</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mc:AlternateContent xmlns:mc="http://schemas.openxmlformats.org/markup-compatibility/2006" xmlns:a14="http://schemas.microsoft.com/office/drawing/2010/main">
        <mc:Choice Requires="a14">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 基于湍流模型</a:t>
                </a:r>
                <a:endParaRPr lang="en-US" altLang="zh-CN" sz="2800" dirty="0" smtClean="0">
                  <a:solidFill>
                    <a:schemeClr val="accent1"/>
                  </a:solidFill>
                  <a:sym typeface="+mn-ea"/>
                </a:endParaRPr>
              </a:p>
              <a:p>
                <a:pPr>
                  <a:lnSpc>
                    <a:spcPct val="90000"/>
                  </a:lnSpc>
                  <a:spcBef>
                    <a:spcPts val="1000"/>
                  </a:spcBef>
                </a:pPr>
                <a:r>
                  <a:rPr lang="zh-CN" altLang="en-US" sz="2000" dirty="0" smtClean="0">
                    <a:sym typeface="+mn-ea"/>
                  </a:rPr>
                  <a:t>基于湍流模型的水下图像退化模型以上式为基础，得知式中</a:t>
                </a:r>
                <a:r>
                  <a:rPr lang="en-US" altLang="zh-CN" sz="2000" dirty="0" smtClean="0">
                    <a:sym typeface="+mn-ea"/>
                  </a:rPr>
                  <a:t>k</a:t>
                </a:r>
                <a:r>
                  <a:rPr lang="zh-CN" altLang="en-US" sz="2000" dirty="0" smtClean="0">
                    <a:sym typeface="+mn-ea"/>
                  </a:rPr>
                  <a:t>值的大小与大气湍流程度相关，将其用于水下图像复原处理时也需要讨论参数</a:t>
                </a:r>
                <a:r>
                  <a:rPr lang="en-US" altLang="zh-CN" sz="2000" dirty="0" smtClean="0">
                    <a:sym typeface="+mn-ea"/>
                  </a:rPr>
                  <a:t>k</a:t>
                </a:r>
                <a:r>
                  <a:rPr lang="zh-CN" altLang="en-US" sz="2000" dirty="0" smtClean="0">
                    <a:sym typeface="+mn-ea"/>
                  </a:rPr>
                  <a:t>的取值范围。本文</a:t>
                </a:r>
                <a:r>
                  <a:rPr lang="en-US" altLang="zh-CN" sz="2000" dirty="0" smtClean="0">
                    <a:sym typeface="+mn-ea"/>
                  </a:rPr>
                  <a:t>k</a:t>
                </a:r>
                <a:r>
                  <a:rPr lang="zh-CN" altLang="en-US" sz="2000" dirty="0" smtClean="0">
                    <a:sym typeface="+mn-ea"/>
                  </a:rPr>
                  <a:t>值模拟大气湍流取系列值，跨度从轻微湍流程度开始</a:t>
                </a:r>
                <a14:m>
                  <m:oMath xmlns:m="http://schemas.openxmlformats.org/officeDocument/2006/math">
                    <m:r>
                      <a:rPr lang="en-US" altLang="zh-CN" sz="2000" b="0" i="1" smtClean="0">
                        <a:latin typeface="Cambria Math" panose="02040503050406030204" pitchFamily="18" charset="0"/>
                        <a:sym typeface="+mn-ea"/>
                      </a:rPr>
                      <m:t>𝑘</m:t>
                    </m:r>
                    <m:r>
                      <a:rPr lang="en-US" altLang="zh-CN" sz="2000" b="0" i="1" smtClean="0">
                        <a:latin typeface="Cambria Math" panose="02040503050406030204" pitchFamily="18" charset="0"/>
                        <a:sym typeface="+mn-ea"/>
                      </a:rPr>
                      <m:t>=0.00025</m:t>
                    </m:r>
                    <m:r>
                      <a:rPr lang="zh-CN" altLang="en-US" sz="2000" b="0" i="1" smtClean="0">
                        <a:latin typeface="Cambria Math" panose="02040503050406030204" pitchFamily="18" charset="0"/>
                        <a:sym typeface="+mn-ea"/>
                      </a:rPr>
                      <m:t>、</m:t>
                    </m:r>
                    <m:r>
                      <a:rPr lang="zh-CN" altLang="en-US" sz="2000" i="1">
                        <a:latin typeface="Cambria Math" panose="02040503050406030204" pitchFamily="18" charset="0"/>
                        <a:sym typeface="+mn-ea"/>
                      </a:rPr>
                      <m:t>逐渐</m:t>
                    </m:r>
                    <m:r>
                      <a:rPr lang="zh-CN" altLang="en-US" sz="2000" i="1" smtClean="0">
                        <a:latin typeface="Cambria Math" panose="02040503050406030204" pitchFamily="18" charset="0"/>
                        <a:sym typeface="+mn-ea"/>
                      </a:rPr>
                      <m:t>过渡到</m:t>
                    </m:r>
                    <m:r>
                      <a:rPr lang="zh-CN" altLang="en-US" sz="2000" i="1">
                        <a:latin typeface="Cambria Math" panose="02040503050406030204" pitchFamily="18" charset="0"/>
                        <a:sym typeface="+mn-ea"/>
                      </a:rPr>
                      <m:t>中等</m:t>
                    </m:r>
                    <m:r>
                      <a:rPr lang="zh-CN" altLang="en-US" sz="2000" i="1" smtClean="0">
                        <a:latin typeface="Cambria Math" panose="02040503050406030204" pitchFamily="18" charset="0"/>
                        <a:sym typeface="+mn-ea"/>
                      </a:rPr>
                      <m:t>湍流程度</m:t>
                    </m:r>
                    <m:r>
                      <a:rPr lang="en-US" altLang="zh-CN" sz="2000" b="0" i="1" smtClean="0">
                        <a:latin typeface="Cambria Math" panose="02040503050406030204" pitchFamily="18" charset="0"/>
                        <a:sym typeface="+mn-ea"/>
                      </a:rPr>
                      <m:t>𝑘</m:t>
                    </m:r>
                    <m:r>
                      <a:rPr lang="en-US" altLang="zh-CN" sz="2000" b="0" i="1" smtClean="0">
                        <a:latin typeface="Cambria Math" panose="02040503050406030204" pitchFamily="18" charset="0"/>
                        <a:sym typeface="+mn-ea"/>
                      </a:rPr>
                      <m:t>=0.001</m:t>
                    </m:r>
                  </m:oMath>
                </a14:m>
                <a:r>
                  <a:rPr lang="zh-CN" altLang="en-US" sz="2000" dirty="0" smtClean="0">
                    <a:sym typeface="+mn-ea"/>
                  </a:rPr>
                  <a:t>与剧烈湍流程度</a:t>
                </a:r>
                <a14:m>
                  <m:oMath xmlns:m="http://schemas.openxmlformats.org/officeDocument/2006/math">
                    <m:r>
                      <a:rPr lang="en-US" altLang="zh-CN" sz="2000" b="0" i="1" smtClean="0">
                        <a:latin typeface="Cambria Math" panose="02040503050406030204" pitchFamily="18" charset="0"/>
                        <a:sym typeface="+mn-ea"/>
                      </a:rPr>
                      <m:t>𝑘</m:t>
                    </m:r>
                    <m:r>
                      <a:rPr lang="en-US" altLang="zh-CN" sz="2000" b="0" i="1" smtClean="0">
                        <a:latin typeface="Cambria Math" panose="02040503050406030204" pitchFamily="18" charset="0"/>
                        <a:sym typeface="+mn-ea"/>
                      </a:rPr>
                      <m:t>=0.05</m:t>
                    </m:r>
                    <m:r>
                      <a:rPr lang="zh-CN" altLang="en-US" sz="2000" b="0" i="1" smtClean="0">
                        <a:latin typeface="Cambria Math" panose="02040503050406030204" pitchFamily="18" charset="0"/>
                        <a:sym typeface="+mn-ea"/>
                      </a:rPr>
                      <m:t>，</m:t>
                    </m:r>
                    <m:r>
                      <a:rPr lang="zh-CN" altLang="en-US" sz="2000" i="1">
                        <a:latin typeface="Cambria Math" panose="02040503050406030204" pitchFamily="18" charset="0"/>
                        <a:sym typeface="+mn-ea"/>
                      </a:rPr>
                      <m:t>通过程序</m:t>
                    </m:r>
                    <m:r>
                      <a:rPr lang="zh-CN" altLang="en-US" sz="2000" i="1" smtClean="0">
                        <a:latin typeface="Cambria Math" panose="02040503050406030204" pitchFamily="18" charset="0"/>
                        <a:sym typeface="+mn-ea"/>
                      </a:rPr>
                      <m:t>进行</m:t>
                    </m:r>
                    <m:r>
                      <a:rPr lang="zh-CN" altLang="en-US" sz="2000" i="1">
                        <a:latin typeface="Cambria Math" panose="02040503050406030204" pitchFamily="18" charset="0"/>
                        <a:sym typeface="+mn-ea"/>
                      </a:rPr>
                      <m:t>一系列</m:t>
                    </m:r>
                    <m:r>
                      <a:rPr lang="zh-CN" altLang="en-US" sz="2000" b="0" i="1" smtClean="0">
                        <a:latin typeface="Cambria Math" panose="02040503050406030204" pitchFamily="18" charset="0"/>
                        <a:sym typeface="+mn-ea"/>
                      </a:rPr>
                      <m:t>的</m:t>
                    </m:r>
                    <m:r>
                      <a:rPr lang="zh-CN" altLang="en-US" sz="2000" i="1">
                        <a:latin typeface="Cambria Math" panose="02040503050406030204" pitchFamily="18" charset="0"/>
                        <a:sym typeface="+mn-ea"/>
                      </a:rPr>
                      <m:t>维纳</m:t>
                    </m:r>
                    <m:r>
                      <a:rPr lang="zh-CN" altLang="en-US" sz="2000" i="1" smtClean="0">
                        <a:latin typeface="Cambria Math" panose="02040503050406030204" pitchFamily="18" charset="0"/>
                        <a:sym typeface="+mn-ea"/>
                      </a:rPr>
                      <m:t>滤波</m:t>
                    </m:r>
                    <m:r>
                      <a:rPr lang="zh-CN" altLang="en-US" sz="2000" i="1">
                        <a:latin typeface="Cambria Math" panose="02040503050406030204" pitchFamily="18" charset="0"/>
                        <a:sym typeface="+mn-ea"/>
                      </a:rPr>
                      <m:t>复原</m:t>
                    </m:r>
                    <m:r>
                      <a:rPr lang="zh-CN" altLang="en-US" sz="2000" i="1" smtClean="0">
                        <a:latin typeface="Cambria Math" panose="02040503050406030204" pitchFamily="18" charset="0"/>
                        <a:sym typeface="+mn-ea"/>
                      </a:rPr>
                      <m:t>计算</m:t>
                    </m:r>
                  </m:oMath>
                </a14:m>
                <a:r>
                  <a:rPr lang="zh-CN" altLang="en-US" sz="2000" dirty="0" smtClean="0">
                    <a:sym typeface="+mn-ea"/>
                  </a:rPr>
                  <a:t>，对结果进行对比。</a:t>
                </a:r>
                <a:endParaRPr lang="zh-CN" altLang="en-US" sz="2000" dirty="0">
                  <a:sym typeface="+mn-ea"/>
                </a:endParaRPr>
              </a:p>
              <a:p>
                <a:pPr lvl="0" algn="l">
                  <a:lnSpc>
                    <a:spcPct val="90000"/>
                  </a:lnSpc>
                  <a:spcBef>
                    <a:spcPts val="1000"/>
                  </a:spcBef>
                </a:pPr>
                <a:endParaRPr lang="zh-CN" altLang="en-US" sz="2800" dirty="0">
                  <a:solidFill>
                    <a:schemeClr val="accent1"/>
                  </a:solidFill>
                  <a:sym typeface="+mn-ea"/>
                </a:endParaRPr>
              </a:p>
              <a:p>
                <a:pPr lvl="0" indent="0" algn="l">
                  <a:lnSpc>
                    <a:spcPct val="90000"/>
                  </a:lnSpc>
                  <a:spcBef>
                    <a:spcPts val="1000"/>
                  </a:spcBef>
                  <a:buFont typeface="Arial" panose="020B0604020202020204" pitchFamily="34" charset="0"/>
                  <a:buNone/>
                </a:pPr>
                <a:endParaRPr lang="zh-CN" altLang="en-US" sz="2800" dirty="0">
                  <a:sym typeface="+mn-ea"/>
                </a:endParaRPr>
              </a:p>
            </p:txBody>
          </p:sp>
        </mc:Choice>
        <mc:Fallback xmlns="">
          <p:sp>
            <p:nvSpPr>
              <p:cNvPr id="9" name="矩形 8"/>
              <p:cNvSpPr>
                <a:spLocks noRot="1" noChangeAspect="1" noMove="1" noResize="1" noEditPoints="1" noAdjustHandles="1" noChangeArrowheads="1" noChangeShapeType="1" noTextEdit="1"/>
              </p:cNvSpPr>
              <p:nvPr>
                <p:custDataLst>
                  <p:tags r:id="rId6"/>
                </p:custDataLst>
              </p:nvPr>
            </p:nvSpPr>
            <p:spPr>
              <a:xfrm>
                <a:off x="838200" y="1825625"/>
                <a:ext cx="10515600" cy="4351338"/>
              </a:xfrm>
              <a:prstGeom prst="rect">
                <a:avLst/>
              </a:prstGeom>
              <a:blipFill rotWithShape="0">
                <a:blip r:embed="rId7"/>
                <a:stretch>
                  <a:fillRect l="-1043" t="-2941" r="-1159"/>
                </a:stretch>
              </a:blipFill>
            </p:spPr>
            <p:txBody>
              <a:bodyPr/>
              <a:lstStyle/>
              <a:p>
                <a:r>
                  <a:rPr lang="zh-CN" altLang="en-US">
                    <a:noFill/>
                  </a:rPr>
                  <a:t> </a:t>
                </a:r>
              </a:p>
            </p:txBody>
          </p:sp>
        </mc:Fallback>
      </mc:AlternateContent>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9763" y="3505425"/>
            <a:ext cx="3028926" cy="3081717"/>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1726" y="3505425"/>
            <a:ext cx="2904682" cy="3081717"/>
          </a:xfrm>
          <a:prstGeom prst="rect">
            <a:avLst/>
          </a:prstGeom>
        </p:spPr>
      </p:pic>
    </p:spTree>
    <p:custDataLst>
      <p:tags r:id="rId1"/>
    </p:custDataLst>
    <p:extLst>
      <p:ext uri="{BB962C8B-B14F-4D97-AF65-F5344CB8AC3E}">
        <p14:creationId xmlns:p14="http://schemas.microsoft.com/office/powerpoint/2010/main" val="85645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下图像复原</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lvl="0" algn="l">
              <a:lnSpc>
                <a:spcPct val="90000"/>
              </a:lnSpc>
              <a:spcBef>
                <a:spcPts val="1000"/>
              </a:spcBef>
            </a:pPr>
            <a:endParaRPr lang="zh-CN" altLang="en-US" sz="2800" dirty="0">
              <a:solidFill>
                <a:schemeClr val="accent1"/>
              </a:solidFill>
              <a:sym typeface="+mn-ea"/>
            </a:endParaRPr>
          </a:p>
          <a:p>
            <a:pPr lvl="0" indent="0" algn="l">
              <a:lnSpc>
                <a:spcPct val="90000"/>
              </a:lnSpc>
              <a:spcBef>
                <a:spcPts val="1000"/>
              </a:spcBef>
              <a:buFont typeface="Arial" panose="020B0604020202020204" pitchFamily="34" charset="0"/>
              <a:buNone/>
            </a:pPr>
            <a:endParaRPr lang="zh-CN" altLang="en-US" sz="2800" dirty="0">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sp>
        <p:nvSpPr>
          <p:cNvPr id="10" name="文本框 9"/>
          <p:cNvSpPr txBox="1"/>
          <p:nvPr/>
        </p:nvSpPr>
        <p:spPr>
          <a:xfrm rot="10800000" flipH="1" flipV="1">
            <a:off x="4548850" y="2986268"/>
            <a:ext cx="4362109" cy="1189026"/>
          </a:xfrm>
          <a:prstGeom prst="rect">
            <a:avLst/>
          </a:prstGeom>
          <a:noFill/>
        </p:spPr>
        <p:txBody>
          <a:bodyPr wrap="square" rtlCol="0">
            <a:spAutoFit/>
          </a:bodyPr>
          <a:lstStyle/>
          <a:p>
            <a:r>
              <a:rPr lang="en-US" altLang="zh-CN" sz="7200" dirty="0" smtClean="0">
                <a:solidFill>
                  <a:schemeClr val="accent1"/>
                </a:solidFill>
              </a:rPr>
              <a:t>Thanks!</a:t>
            </a:r>
            <a:endParaRPr lang="zh-CN" altLang="en-US" sz="7200" dirty="0">
              <a:solidFill>
                <a:schemeClr val="accent1"/>
              </a:solidFill>
            </a:endParaRPr>
          </a:p>
        </p:txBody>
      </p:sp>
    </p:spTree>
    <p:custDataLst>
      <p:tags r:id="rId1"/>
    </p:custDataLst>
    <p:extLst>
      <p:ext uri="{BB962C8B-B14F-4D97-AF65-F5344CB8AC3E}">
        <p14:creationId xmlns:p14="http://schemas.microsoft.com/office/powerpoint/2010/main" val="3908178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smtClean="0">
                <a:latin typeface="+mj-lt"/>
                <a:ea typeface="+mj-ea"/>
                <a:cs typeface="+mj-cs"/>
                <a:sym typeface="+mn-ea"/>
              </a:rPr>
              <a:t>基本概念</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图像退化</a:t>
            </a:r>
            <a:endParaRPr lang="en-US" altLang="zh-CN" sz="2800" dirty="0" smtClean="0">
              <a:solidFill>
                <a:schemeClr val="accent1"/>
              </a:solidFill>
              <a:sym typeface="+mn-ea"/>
            </a:endParaRPr>
          </a:p>
          <a:p>
            <a:pPr lvl="0" algn="l">
              <a:lnSpc>
                <a:spcPct val="90000"/>
              </a:lnSpc>
              <a:spcBef>
                <a:spcPts val="1000"/>
              </a:spcBef>
            </a:pPr>
            <a:r>
              <a:rPr lang="en-US" altLang="zh-CN" sz="2400" dirty="0" smtClean="0"/>
              <a:t>      </a:t>
            </a:r>
            <a:r>
              <a:rPr lang="zh-CN" altLang="zh-CN" sz="2400" dirty="0" smtClean="0"/>
              <a:t>图像在获取、传输、储存和处理的过程中所出现的诸如模糊、畸变、失真或产生噪声等现象，从而使得所形成的图像降质。</a:t>
            </a:r>
            <a:r>
              <a:rPr lang="zh-CN" altLang="en-US" sz="2400" dirty="0" smtClean="0"/>
              <a:t>包括：空间退化和点退化。</a:t>
            </a:r>
            <a:endParaRPr lang="en-US" altLang="zh-CN" sz="2400" dirty="0" smtClean="0"/>
          </a:p>
          <a:p>
            <a:pPr marL="457200" indent="-457200">
              <a:lnSpc>
                <a:spcPct val="90000"/>
              </a:lnSpc>
              <a:spcBef>
                <a:spcPts val="1000"/>
              </a:spcBef>
              <a:buFont typeface="Arial" panose="020B0604020202020204" pitchFamily="34" charset="0"/>
              <a:buChar char="•"/>
            </a:pPr>
            <a:r>
              <a:rPr lang="en-US" altLang="zh-CN" sz="2800" dirty="0" smtClean="0">
                <a:solidFill>
                  <a:schemeClr val="accent1"/>
                </a:solidFill>
              </a:rPr>
              <a:t> </a:t>
            </a:r>
            <a:r>
              <a:rPr lang="zh-CN" altLang="en-US" sz="2800" dirty="0">
                <a:solidFill>
                  <a:schemeClr val="accent1"/>
                </a:solidFill>
              </a:rPr>
              <a:t>水下退化图像</a:t>
            </a:r>
            <a:endParaRPr lang="en-US" altLang="zh-CN" sz="2800" dirty="0">
              <a:solidFill>
                <a:schemeClr val="accent1"/>
              </a:solidFill>
            </a:endParaRPr>
          </a:p>
          <a:p>
            <a:pPr>
              <a:lnSpc>
                <a:spcPct val="90000"/>
              </a:lnSpc>
              <a:spcBef>
                <a:spcPts val="1000"/>
              </a:spcBef>
            </a:pPr>
            <a:r>
              <a:rPr lang="zh-CN" altLang="en-US" sz="2400" dirty="0"/>
              <a:t>      水下图像具有对比度低、光照不均匀、细节模糊、颜色退化</a:t>
            </a:r>
            <a:r>
              <a:rPr lang="en-US" altLang="zh-CN" sz="2400" dirty="0"/>
              <a:t>(</a:t>
            </a:r>
            <a:r>
              <a:rPr lang="zh-CN" altLang="en-US" sz="2400" dirty="0"/>
              <a:t>整体偏蓝绿色</a:t>
            </a:r>
            <a:r>
              <a:rPr lang="en-US" altLang="zh-CN" sz="2400" dirty="0"/>
              <a:t>)</a:t>
            </a:r>
            <a:r>
              <a:rPr lang="zh-CN" altLang="en-US" sz="2400" dirty="0"/>
              <a:t>和噪点多等特点。</a:t>
            </a:r>
            <a:endParaRPr lang="en-US" altLang="zh-CN" sz="2400" dirty="0"/>
          </a:p>
          <a:p>
            <a:pPr>
              <a:lnSpc>
                <a:spcPct val="90000"/>
              </a:lnSpc>
              <a:spcBef>
                <a:spcPts val="1000"/>
              </a:spcBef>
            </a:pPr>
            <a:r>
              <a:rPr lang="en-US" altLang="zh-CN" sz="2400" dirty="0" smtClean="0"/>
              <a:t>    </a:t>
            </a:r>
            <a:endParaRPr lang="zh-CN" altLang="en-US" sz="2400" dirty="0" smtClean="0"/>
          </a:p>
          <a:p>
            <a:pPr lvl="0" algn="l">
              <a:lnSpc>
                <a:spcPct val="90000"/>
              </a:lnSpc>
              <a:spcBef>
                <a:spcPts val="1000"/>
              </a:spcBef>
            </a:pPr>
            <a:endParaRPr lang="en-US" altLang="zh-CN" sz="2400" dirty="0" smtClean="0"/>
          </a:p>
          <a:p>
            <a:pPr lvl="0" algn="l">
              <a:lnSpc>
                <a:spcPct val="90000"/>
              </a:lnSpc>
              <a:spcBef>
                <a:spcPts val="1000"/>
              </a:spcBef>
            </a:pPr>
            <a:endParaRPr lang="zh-CN" altLang="zh-CN" sz="2400" dirty="0" smtClean="0"/>
          </a:p>
          <a:p>
            <a:pPr lvl="1">
              <a:lnSpc>
                <a:spcPct val="90000"/>
              </a:lnSpc>
              <a:spcBef>
                <a:spcPts val="1000"/>
              </a:spcBef>
            </a:pPr>
            <a:endParaRPr lang="zh-CN" altLang="en-US" sz="2800" dirty="0">
              <a:sym typeface="+mn-ea"/>
            </a:endParaRPr>
          </a:p>
          <a:p>
            <a:pPr lvl="0" indent="0" algn="l">
              <a:lnSpc>
                <a:spcPct val="90000"/>
              </a:lnSpc>
              <a:spcBef>
                <a:spcPts val="1000"/>
              </a:spcBef>
              <a:buFont typeface="Arial" panose="020B0604020202020204" pitchFamily="34" charset="0"/>
              <a:buNone/>
            </a:pPr>
            <a:endParaRPr lang="zh-CN" altLang="en-US" sz="2800" dirty="0">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spTree>
    <p:custDataLst>
      <p:tags r:id="rId1"/>
    </p:custDataLst>
    <p:extLst>
      <p:ext uri="{BB962C8B-B14F-4D97-AF65-F5344CB8AC3E}">
        <p14:creationId xmlns:p14="http://schemas.microsoft.com/office/powerpoint/2010/main" val="3855440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smtClean="0">
                <a:latin typeface="+mj-lt"/>
                <a:ea typeface="+mj-ea"/>
                <a:cs typeface="+mj-cs"/>
                <a:sym typeface="+mn-ea"/>
              </a:rPr>
              <a:t>基本概念</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lvl="0" indent="0" algn="l">
              <a:lnSpc>
                <a:spcPct val="90000"/>
              </a:lnSpc>
              <a:spcBef>
                <a:spcPts val="1000"/>
              </a:spcBef>
              <a:buFont typeface="Arial" panose="020B0604020202020204" pitchFamily="34" charset="0"/>
              <a:buNone/>
            </a:pPr>
            <a:r>
              <a:rPr lang="zh-CN" altLang="en-US" sz="2800" dirty="0" smtClean="0">
                <a:solidFill>
                  <a:schemeClr val="accent1"/>
                </a:solidFill>
                <a:sym typeface="+mn-ea"/>
              </a:rPr>
              <a:t>水下退化图像</a:t>
            </a:r>
            <a:endParaRPr lang="zh-CN" altLang="en-US" sz="2800" dirty="0">
              <a:solidFill>
                <a:schemeClr val="accent1"/>
              </a:solidFill>
              <a:sym typeface="+mn-ea"/>
            </a:endParaRPr>
          </a:p>
        </p:txBody>
      </p:sp>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8220" y="2662177"/>
            <a:ext cx="3756949" cy="2661172"/>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rcRect t="752" r="-336" b="7657"/>
          <a:stretch>
            <a:fillRect/>
          </a:stretch>
        </p:blipFill>
        <p:spPr>
          <a:xfrm>
            <a:off x="6655879" y="2675260"/>
            <a:ext cx="3940652" cy="2652067"/>
          </a:xfrm>
          <a:prstGeom prst="rect">
            <a:avLst/>
          </a:prstGeom>
        </p:spPr>
      </p:pic>
    </p:spTree>
    <p:custDataLst>
      <p:tags r:id="rId1"/>
    </p:custDataLst>
    <p:extLst>
      <p:ext uri="{BB962C8B-B14F-4D97-AF65-F5344CB8AC3E}">
        <p14:creationId xmlns:p14="http://schemas.microsoft.com/office/powerpoint/2010/main" val="2062709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0229" y="871703"/>
            <a:ext cx="3601752" cy="1077218"/>
          </a:xfrm>
          <a:prstGeom prst="rect">
            <a:avLst/>
          </a:prstGeom>
        </p:spPr>
        <p:txBody>
          <a:bodyPr wrap="square">
            <a:spAutoFit/>
          </a:bodyPr>
          <a:lstStyle/>
          <a:p>
            <a:pPr lvl="0" algn="ctr">
              <a:defRPr/>
            </a:pPr>
            <a:endParaRPr lang="en-US" altLang="zh-CN" sz="3200" b="1" kern="0" dirty="0" smtClean="0">
              <a:latin typeface="黑体" panose="02010609060101010101" charset="-122"/>
              <a:ea typeface="黑体" panose="02010609060101010101" charset="-122"/>
            </a:endParaRPr>
          </a:p>
          <a:p>
            <a:pPr lvl="0" algn="ctr">
              <a:defRPr/>
            </a:pPr>
            <a:endParaRPr lang="en-US" altLang="zh-CN" sz="3200" b="1" kern="0" dirty="0" smtClean="0">
              <a:latin typeface="黑体" panose="02010609060101010101" charset="-122"/>
              <a:ea typeface="黑体" panose="02010609060101010101" charset="-122"/>
            </a:endParaRPr>
          </a:p>
        </p:txBody>
      </p:sp>
      <p:graphicFrame>
        <p:nvGraphicFramePr>
          <p:cNvPr id="2" name="图示 1"/>
          <p:cNvGraphicFramePr/>
          <p:nvPr>
            <p:extLst>
              <p:ext uri="{D42A27DB-BD31-4B8C-83A1-F6EECF244321}">
                <p14:modId xmlns:p14="http://schemas.microsoft.com/office/powerpoint/2010/main" val="2909214178"/>
              </p:ext>
            </p:extLst>
          </p:nvPr>
        </p:nvGraphicFramePr>
        <p:xfrm>
          <a:off x="4666615" y="1803408"/>
          <a:ext cx="3614057" cy="2197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4666615" y="3703321"/>
            <a:ext cx="1618437" cy="5257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吸收</a:t>
            </a:r>
            <a:endParaRPr lang="zh-CN" altLang="en-US" sz="2800" dirty="0">
              <a:solidFill>
                <a:schemeClr val="tx1"/>
              </a:solidFill>
            </a:endParaRPr>
          </a:p>
        </p:txBody>
      </p:sp>
      <p:sp>
        <p:nvSpPr>
          <p:cNvPr id="8" name="左中括号 7"/>
          <p:cNvSpPr/>
          <p:nvPr/>
        </p:nvSpPr>
        <p:spPr>
          <a:xfrm>
            <a:off x="4411980" y="2814902"/>
            <a:ext cx="254635" cy="115130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nvSpPr>
        <p:spPr>
          <a:xfrm>
            <a:off x="897255" y="4375230"/>
            <a:ext cx="10272316" cy="2031325"/>
          </a:xfrm>
          <a:prstGeom prst="rect">
            <a:avLst/>
          </a:prstGeom>
          <a:noFill/>
        </p:spPr>
        <p:txBody>
          <a:bodyPr wrap="square" rtlCol="0">
            <a:spAutoFit/>
          </a:bodyPr>
          <a:lstStyle/>
          <a:p>
            <a:pPr>
              <a:spcAft>
                <a:spcPts val="1200"/>
              </a:spcAft>
            </a:pPr>
            <a:r>
              <a:rPr lang="en-US" altLang="zh-CN" dirty="0" smtClean="0"/>
              <a:t>	</a:t>
            </a:r>
            <a:r>
              <a:rPr lang="zh-CN" altLang="en-US" sz="2400" dirty="0" smtClean="0">
                <a:latin typeface="+mn-ea"/>
              </a:rPr>
              <a:t>水体对光的吸</a:t>
            </a:r>
            <a:r>
              <a:rPr lang="zh-CN" altLang="en-US" sz="2400" dirty="0">
                <a:latin typeface="+mn-ea"/>
              </a:rPr>
              <a:t>收和散射严重限制了水下成像系统</a:t>
            </a:r>
            <a:r>
              <a:rPr lang="zh-CN" altLang="en-US" sz="2400" dirty="0" smtClean="0">
                <a:latin typeface="+mn-ea"/>
              </a:rPr>
              <a:t>的</a:t>
            </a:r>
            <a:r>
              <a:rPr lang="zh-CN" altLang="en-US" sz="2400" dirty="0">
                <a:latin typeface="+mn-ea"/>
              </a:rPr>
              <a:t>表</a:t>
            </a:r>
            <a:r>
              <a:rPr lang="zh-CN" altLang="en-US" sz="2400" dirty="0" smtClean="0">
                <a:latin typeface="+mn-ea"/>
              </a:rPr>
              <a:t>现。</a:t>
            </a:r>
            <a:endParaRPr lang="en-US" altLang="zh-CN" sz="2400" dirty="0" smtClean="0">
              <a:latin typeface="+mn-ea"/>
            </a:endParaRPr>
          </a:p>
          <a:p>
            <a:pPr>
              <a:spcAft>
                <a:spcPts val="1200"/>
              </a:spcAft>
            </a:pPr>
            <a:r>
              <a:rPr lang="en-US" altLang="zh-CN" sz="2400" b="1" dirty="0"/>
              <a:t>	</a:t>
            </a:r>
            <a:r>
              <a:rPr lang="zh-CN" altLang="en-US" sz="2400" b="1" dirty="0" smtClean="0"/>
              <a:t>前向散射</a:t>
            </a:r>
            <a:r>
              <a:rPr lang="zh-CN" altLang="en-US" sz="2400" dirty="0" smtClean="0"/>
              <a:t>造</a:t>
            </a:r>
            <a:r>
              <a:rPr lang="zh-CN" altLang="en-US" sz="2400" dirty="0"/>
              <a:t>成图像细</a:t>
            </a:r>
            <a:r>
              <a:rPr lang="zh-CN" altLang="en-US" sz="2400" dirty="0" smtClean="0"/>
              <a:t>节</a:t>
            </a:r>
            <a:r>
              <a:rPr lang="zh-CN" altLang="en-US" sz="2400" dirty="0"/>
              <a:t>模</a:t>
            </a:r>
            <a:r>
              <a:rPr lang="zh-CN" altLang="en-US" sz="2400" dirty="0" smtClean="0"/>
              <a:t>糊，纹</a:t>
            </a:r>
            <a:r>
              <a:rPr lang="zh-CN" altLang="en-US" sz="2400" dirty="0"/>
              <a:t>理信息缺失</a:t>
            </a:r>
            <a:r>
              <a:rPr lang="zh-CN" altLang="en-US" sz="2400" dirty="0" smtClean="0"/>
              <a:t>。</a:t>
            </a:r>
            <a:endParaRPr lang="en-US" altLang="zh-CN" sz="2400" dirty="0" smtClean="0"/>
          </a:p>
          <a:p>
            <a:pPr>
              <a:spcAft>
                <a:spcPts val="1200"/>
              </a:spcAft>
            </a:pPr>
            <a:r>
              <a:rPr lang="en-US" altLang="zh-CN" sz="2400" dirty="0" smtClean="0"/>
              <a:t>	</a:t>
            </a:r>
            <a:r>
              <a:rPr lang="zh-CN" altLang="en-US" sz="2400" b="1" dirty="0" smtClean="0"/>
              <a:t>后向散射</a:t>
            </a:r>
            <a:r>
              <a:rPr lang="zh-CN" altLang="en-US" sz="2400" dirty="0" smtClean="0"/>
              <a:t>造成图像</a:t>
            </a:r>
            <a:r>
              <a:rPr lang="zh-CN" altLang="en-US" sz="2400" dirty="0"/>
              <a:t>对比</a:t>
            </a:r>
            <a:r>
              <a:rPr lang="zh-CN" altLang="en-US" sz="2400" dirty="0" smtClean="0"/>
              <a:t>度降低，给图像覆盖一层蓝绿色的“雾”</a:t>
            </a:r>
            <a:endParaRPr lang="en-US" altLang="zh-CN" sz="2400" dirty="0" smtClean="0"/>
          </a:p>
          <a:p>
            <a:pPr>
              <a:spcAft>
                <a:spcPts val="1200"/>
              </a:spcAft>
            </a:pPr>
            <a:r>
              <a:rPr lang="en-US" altLang="zh-CN" sz="2400" dirty="0"/>
              <a:t>	</a:t>
            </a:r>
            <a:r>
              <a:rPr lang="zh-CN" altLang="en-US" sz="2400" dirty="0" smtClean="0"/>
              <a:t>水体对光的</a:t>
            </a:r>
            <a:r>
              <a:rPr lang="zh-CN" altLang="en-US" sz="2400" b="1" dirty="0" smtClean="0"/>
              <a:t>吸收</a:t>
            </a:r>
            <a:r>
              <a:rPr lang="zh-CN" altLang="en-US" sz="2400" dirty="0"/>
              <a:t>造成</a:t>
            </a:r>
            <a:r>
              <a:rPr lang="zh-CN" altLang="en-US" sz="2400" dirty="0" smtClean="0"/>
              <a:t>图像颜色失真，致使图像整体偏蓝绿色</a:t>
            </a:r>
            <a:endParaRPr lang="zh-CN" altLang="en-US" sz="2400" dirty="0"/>
          </a:p>
        </p:txBody>
      </p:sp>
      <p:sp>
        <p:nvSpPr>
          <p:cNvPr id="3" name="标题 2"/>
          <p:cNvSpPr>
            <a:spLocks noGrp="1"/>
          </p:cNvSpPr>
          <p:nvPr>
            <p:ph type="title"/>
          </p:nvPr>
        </p:nvSpPr>
        <p:spPr>
          <a:xfrm>
            <a:off x="626000" y="240029"/>
            <a:ext cx="10543571" cy="1439229"/>
          </a:xfrm>
        </p:spPr>
        <p:txBody>
          <a:bodyPr/>
          <a:lstStyle/>
          <a:p>
            <a:pPr algn="ctr"/>
            <a:r>
              <a:rPr lang="zh-CN" altLang="en-US" dirty="0" smtClean="0"/>
              <a:t>基本概念</a:t>
            </a:r>
            <a:endParaRPr lang="zh-CN" altLang="en-US" dirty="0"/>
          </a:p>
        </p:txBody>
      </p:sp>
      <p:sp>
        <p:nvSpPr>
          <p:cNvPr id="10" name="内容占位符 9"/>
          <p:cNvSpPr>
            <a:spLocks noGrp="1"/>
          </p:cNvSpPr>
          <p:nvPr>
            <p:ph idx="1"/>
          </p:nvPr>
        </p:nvSpPr>
        <p:spPr/>
        <p:txBody>
          <a:bodyPr/>
          <a:lstStyle/>
          <a:p>
            <a:r>
              <a:rPr lang="zh-CN" altLang="en-US" dirty="0" smtClean="0">
                <a:solidFill>
                  <a:schemeClr val="accent1"/>
                </a:solidFill>
              </a:rPr>
              <a:t> 水下退化图像特点的成因</a:t>
            </a:r>
            <a:endParaRPr lang="zh-CN" altLang="en-US" dirty="0">
              <a:solidFill>
                <a:schemeClr val="accent1"/>
              </a:solidFill>
            </a:endParaRPr>
          </a:p>
        </p:txBody>
      </p:sp>
      <p:sp>
        <p:nvSpPr>
          <p:cNvPr id="6" name="文本框 5"/>
          <p:cNvSpPr txBox="1"/>
          <p:nvPr/>
        </p:nvSpPr>
        <p:spPr>
          <a:xfrm>
            <a:off x="0" y="1337239"/>
            <a:ext cx="12192000" cy="180277"/>
          </a:xfrm>
          <a:prstGeom prst="rect">
            <a:avLst/>
          </a:prstGeom>
          <a:solidFill>
            <a:schemeClr val="accent1"/>
          </a:solidFill>
          <a:ln>
            <a:solidFill>
              <a:schemeClr val="accent1"/>
            </a:solidFill>
          </a:ln>
        </p:spPr>
        <p:txBody>
          <a:bodyPr wrap="square" rtlCol="0">
            <a:spAutoFit/>
          </a:bodyPr>
          <a:lstStyle/>
          <a:p>
            <a:endParaRPr lang="zh-CN" altLang="en-US" dirty="0"/>
          </a:p>
        </p:txBody>
      </p:sp>
    </p:spTree>
    <p:extLst>
      <p:ext uri="{BB962C8B-B14F-4D97-AF65-F5344CB8AC3E}">
        <p14:creationId xmlns:p14="http://schemas.microsoft.com/office/powerpoint/2010/main" val="1835222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下成像系统</a:t>
            </a:r>
            <a:endParaRPr lang="zh-CN" altLang="en-US" sz="4400" dirty="0">
              <a:latin typeface="+mj-lt"/>
              <a:ea typeface="+mj-ea"/>
              <a:cs typeface="+mj-cs"/>
              <a:sym typeface="+mn-ea"/>
            </a:endParaRPr>
          </a:p>
        </p:txBody>
      </p:sp>
      <p:sp>
        <p:nvSpPr>
          <p:cNvPr id="6" name="矩形 5"/>
          <p:cNvSpPr/>
          <p:nvPr>
            <p:custDataLst>
              <p:tags r:id="rId3"/>
            </p:custDataLst>
          </p:nvPr>
        </p:nvSpPr>
        <p:spPr>
          <a:xfrm>
            <a:off x="908299"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mc:AlternateContent xmlns:mc="http://schemas.openxmlformats.org/markup-compatibility/2006" xmlns:a14="http://schemas.microsoft.com/office/drawing/2010/main">
        <mc:Choice Requires="a14">
          <p:sp>
            <p:nvSpPr>
              <p:cNvPr id="9" name="矩形 8"/>
              <p:cNvSpPr/>
              <p:nvPr>
                <p:custDataLst>
                  <p:tags r:id="rId4"/>
                </p:custDataLst>
              </p:nvPr>
            </p:nvSpPr>
            <p:spPr>
              <a:xfrm>
                <a:off x="838200" y="1825625"/>
                <a:ext cx="10515600" cy="4186555"/>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经典水下成像模型</a:t>
                </a:r>
                <a:endParaRPr lang="en-US" altLang="zh-CN" sz="2800" dirty="0" smtClean="0">
                  <a:solidFill>
                    <a:schemeClr val="accent1"/>
                  </a:solidFill>
                  <a:sym typeface="+mn-ea"/>
                </a:endParaRPr>
              </a:p>
              <a:p>
                <a:pPr lvl="0">
                  <a:lnSpc>
                    <a:spcPct val="90000"/>
                  </a:lnSpc>
                  <a:spcBef>
                    <a:spcPts val="1000"/>
                  </a:spcBef>
                </a:pPr>
                <a:r>
                  <a:rPr lang="en-US" altLang="zh-CN" sz="2400" dirty="0" smtClean="0">
                    <a:solidFill>
                      <a:schemeClr val="accent1"/>
                    </a:solidFill>
                    <a:sym typeface="+mn-ea"/>
                  </a:rPr>
                  <a:t>                    </a:t>
                </a:r>
                <a14:m>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E</m:t>
                        </m:r>
                      </m:e>
                      <m:sub>
                        <m:r>
                          <a:rPr lang="en-US" altLang="zh-CN" sz="2400" b="0" i="1" smtClean="0">
                            <a:latin typeface="Cambria Math" panose="02040503050406030204" pitchFamily="18" charset="0"/>
                          </a:rPr>
                          <m:t>𝑇</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i="1" smtClean="0">
                            <a:latin typeface="Cambria Math" panose="02040503050406030204" pitchFamily="18" charset="0"/>
                          </a:rPr>
                          <m:t>E</m:t>
                        </m:r>
                      </m:e>
                      <m:sub>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1" smtClean="0">
                            <a:latin typeface="Cambria Math" panose="02040503050406030204" pitchFamily="18" charset="0"/>
                          </a:rPr>
                          <m:t>E</m:t>
                        </m:r>
                      </m:e>
                      <m:sub>
                        <m:r>
                          <a:rPr lang="en-US" altLang="zh-CN" sz="2400" b="0" i="1" smtClean="0">
                            <a:latin typeface="Cambria Math" panose="02040503050406030204" pitchFamily="18" charset="0"/>
                          </a:rPr>
                          <m:t>𝑓</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E</m:t>
                        </m:r>
                      </m:e>
                      <m:sub>
                        <m:r>
                          <a:rPr lang="en-US" altLang="zh-CN" sz="2400" b="0" i="1" smtClean="0">
                            <a:latin typeface="Cambria Math" panose="02040503050406030204" pitchFamily="18" charset="0"/>
                          </a:rPr>
                          <m:t>𝑏</m:t>
                        </m:r>
                      </m:sub>
                    </m:sSub>
                  </m:oMath>
                </a14:m>
                <a:endParaRPr lang="en-US" altLang="zh-CN" sz="2400" dirty="0" smtClean="0">
                  <a:solidFill>
                    <a:schemeClr val="accent1"/>
                  </a:solidFill>
                  <a:sym typeface="+mn-ea"/>
                </a:endParaRPr>
              </a:p>
              <a:p>
                <a:pPr lvl="0">
                  <a:lnSpc>
                    <a:spcPct val="90000"/>
                  </a:lnSpc>
                  <a:spcBef>
                    <a:spcPts val="1000"/>
                  </a:spcBef>
                </a:pPr>
                <a:r>
                  <a:rPr lang="en-US" altLang="zh-CN" sz="2800" dirty="0">
                    <a:solidFill>
                      <a:schemeClr val="accent1"/>
                    </a:solidFill>
                    <a:sym typeface="+mn-ea"/>
                  </a:rPr>
                  <a:t> </a:t>
                </a:r>
                <a:r>
                  <a:rPr lang="en-US" altLang="zh-CN" sz="2800" dirty="0" smtClean="0">
                    <a:solidFill>
                      <a:schemeClr val="accent1"/>
                    </a:solidFill>
                    <a:sym typeface="+mn-ea"/>
                  </a:rPr>
                  <a:t>      </a:t>
                </a:r>
                <a14:m>
                  <m:oMath xmlns:m="http://schemas.openxmlformats.org/officeDocument/2006/math">
                    <m:sSub>
                      <m:sSubPr>
                        <m:ctrlPr>
                          <a:rPr lang="en-US" altLang="zh-CN" sz="2000" i="1" smtClean="0">
                            <a:solidFill>
                              <a:schemeClr val="tx1">
                                <a:lumMod val="95000"/>
                                <a:lumOff val="5000"/>
                              </a:schemeClr>
                            </a:solidFill>
                            <a:latin typeface="Cambria Math" panose="02040503050406030204" pitchFamily="18" charset="0"/>
                          </a:rPr>
                        </m:ctrlPr>
                      </m:sSubPr>
                      <m:e>
                        <m:r>
                          <a:rPr lang="en-US" altLang="zh-CN" sz="2000" b="0" i="1" smtClean="0">
                            <a:solidFill>
                              <a:schemeClr val="tx1">
                                <a:lumMod val="95000"/>
                                <a:lumOff val="5000"/>
                              </a:schemeClr>
                            </a:solidFill>
                            <a:latin typeface="Cambria Math" panose="02040503050406030204" pitchFamily="18" charset="0"/>
                          </a:rPr>
                          <m:t>      </m:t>
                        </m:r>
                        <m:r>
                          <m:rPr>
                            <m:sty m:val="p"/>
                          </m:rPr>
                          <a:rPr lang="en-US" altLang="zh-CN" sz="2000" i="1">
                            <a:solidFill>
                              <a:schemeClr val="tx1">
                                <a:lumMod val="95000"/>
                                <a:lumOff val="5000"/>
                              </a:schemeClr>
                            </a:solidFill>
                            <a:latin typeface="Cambria Math" panose="02040503050406030204" pitchFamily="18" charset="0"/>
                          </a:rPr>
                          <m:t>E</m:t>
                        </m:r>
                      </m:e>
                      <m:sub>
                        <m:r>
                          <a:rPr lang="en-US" altLang="zh-CN" sz="2000" i="1">
                            <a:solidFill>
                              <a:schemeClr val="tx1">
                                <a:lumMod val="95000"/>
                                <a:lumOff val="5000"/>
                              </a:schemeClr>
                            </a:solidFill>
                            <a:latin typeface="Cambria Math" panose="02040503050406030204" pitchFamily="18" charset="0"/>
                          </a:rPr>
                          <m:t>𝑇</m:t>
                        </m:r>
                      </m:sub>
                    </m:sSub>
                    <m:r>
                      <a:rPr lang="zh-CN" altLang="en-US" sz="2000" b="0" i="1" smtClean="0">
                        <a:solidFill>
                          <a:schemeClr val="tx1">
                            <a:lumMod val="95000"/>
                            <a:lumOff val="5000"/>
                          </a:schemeClr>
                        </a:solidFill>
                        <a:latin typeface="Cambria Math" panose="02040503050406030204" pitchFamily="18" charset="0"/>
                      </a:rPr>
                      <m:t>：</m:t>
                    </m:r>
                    <m:r>
                      <a:rPr lang="zh-CN" altLang="en-US" sz="2000" i="1">
                        <a:solidFill>
                          <a:schemeClr val="tx1">
                            <a:lumMod val="95000"/>
                            <a:lumOff val="5000"/>
                          </a:schemeClr>
                        </a:solidFill>
                        <a:latin typeface="Cambria Math" panose="02040503050406030204" pitchFamily="18" charset="0"/>
                      </a:rPr>
                      <m:t>相机</m:t>
                    </m:r>
                  </m:oMath>
                </a14:m>
                <a:r>
                  <a:rPr lang="zh-CN" altLang="en-US" sz="2000" dirty="0" smtClean="0">
                    <a:solidFill>
                      <a:schemeClr val="tx1">
                        <a:lumMod val="95000"/>
                        <a:lumOff val="5000"/>
                      </a:schemeClr>
                    </a:solidFill>
                  </a:rPr>
                  <a:t>接受到的信号</a:t>
                </a:r>
                <a:endParaRPr lang="en-US" altLang="zh-CN" sz="2000" dirty="0" smtClean="0">
                  <a:solidFill>
                    <a:schemeClr val="tx1">
                      <a:lumMod val="95000"/>
                      <a:lumOff val="5000"/>
                    </a:schemeClr>
                  </a:solidFill>
                </a:endParaRPr>
              </a:p>
              <a:p>
                <a:pPr lvl="0">
                  <a:lnSpc>
                    <a:spcPct val="90000"/>
                  </a:lnSpc>
                  <a:spcBef>
                    <a:spcPts val="1000"/>
                  </a:spcBef>
                </a:pPr>
                <a:r>
                  <a:rPr lang="en-US" altLang="zh-CN" sz="2000" dirty="0">
                    <a:solidFill>
                      <a:schemeClr val="tx1">
                        <a:lumMod val="95000"/>
                        <a:lumOff val="5000"/>
                      </a:schemeClr>
                    </a:solidFill>
                    <a:sym typeface="+mn-ea"/>
                  </a:rPr>
                  <a:t> </a:t>
                </a:r>
                <a:r>
                  <a:rPr lang="en-US" altLang="zh-CN" sz="2000" dirty="0" smtClean="0">
                    <a:solidFill>
                      <a:schemeClr val="tx1">
                        <a:lumMod val="95000"/>
                        <a:lumOff val="5000"/>
                      </a:schemeClr>
                    </a:solidFill>
                    <a:sym typeface="+mn-ea"/>
                  </a:rPr>
                  <a:t>               </a:t>
                </a:r>
                <a14:m>
                  <m:oMath xmlns:m="http://schemas.openxmlformats.org/officeDocument/2006/math">
                    <m:sSub>
                      <m:sSubPr>
                        <m:ctrlPr>
                          <a:rPr lang="en-US" altLang="zh-CN" sz="2000" i="1" smtClean="0">
                            <a:solidFill>
                              <a:schemeClr val="tx1">
                                <a:lumMod val="95000"/>
                                <a:lumOff val="5000"/>
                              </a:schemeClr>
                            </a:solidFill>
                            <a:latin typeface="Cambria Math" panose="02040503050406030204" pitchFamily="18" charset="0"/>
                          </a:rPr>
                        </m:ctrlPr>
                      </m:sSubPr>
                      <m:e>
                        <m:r>
                          <m:rPr>
                            <m:sty m:val="p"/>
                          </m:rPr>
                          <a:rPr lang="en-US" altLang="zh-CN" sz="2000" i="1">
                            <a:solidFill>
                              <a:schemeClr val="tx1">
                                <a:lumMod val="95000"/>
                                <a:lumOff val="5000"/>
                              </a:schemeClr>
                            </a:solidFill>
                            <a:latin typeface="Cambria Math" panose="02040503050406030204" pitchFamily="18" charset="0"/>
                          </a:rPr>
                          <m:t>E</m:t>
                        </m:r>
                      </m:e>
                      <m:sub>
                        <m:r>
                          <a:rPr lang="en-US" altLang="zh-CN" sz="2000" i="1">
                            <a:solidFill>
                              <a:schemeClr val="tx1">
                                <a:lumMod val="95000"/>
                                <a:lumOff val="5000"/>
                              </a:schemeClr>
                            </a:solidFill>
                            <a:latin typeface="Cambria Math" panose="02040503050406030204" pitchFamily="18" charset="0"/>
                          </a:rPr>
                          <m:t>𝑑</m:t>
                        </m:r>
                      </m:sub>
                    </m:sSub>
                  </m:oMath>
                </a14:m>
                <a:r>
                  <a:rPr lang="zh-CN" altLang="en-US" sz="2000" dirty="0" smtClean="0">
                    <a:solidFill>
                      <a:schemeClr val="tx1">
                        <a:lumMod val="95000"/>
                        <a:lumOff val="5000"/>
                      </a:schemeClr>
                    </a:solidFill>
                  </a:rPr>
                  <a:t>：直接传输部分                                 </a:t>
                </a:r>
                <a:endParaRPr lang="en-US" altLang="zh-CN" sz="2000" dirty="0" smtClean="0">
                  <a:solidFill>
                    <a:schemeClr val="tx1">
                      <a:lumMod val="95000"/>
                      <a:lumOff val="5000"/>
                    </a:schemeClr>
                  </a:solidFill>
                </a:endParaRPr>
              </a:p>
              <a:p>
                <a:pPr lvl="0">
                  <a:lnSpc>
                    <a:spcPct val="90000"/>
                  </a:lnSpc>
                  <a:spcBef>
                    <a:spcPts val="1000"/>
                  </a:spcBef>
                </a:pPr>
                <a:r>
                  <a:rPr lang="en-US" altLang="zh-CN" sz="2000" dirty="0">
                    <a:solidFill>
                      <a:schemeClr val="tx1">
                        <a:lumMod val="95000"/>
                        <a:lumOff val="5000"/>
                      </a:schemeClr>
                    </a:solidFill>
                    <a:sym typeface="+mn-ea"/>
                  </a:rPr>
                  <a:t> </a:t>
                </a:r>
                <a:r>
                  <a:rPr lang="en-US" altLang="zh-CN" sz="2000" dirty="0" smtClean="0">
                    <a:solidFill>
                      <a:schemeClr val="tx1">
                        <a:lumMod val="95000"/>
                        <a:lumOff val="5000"/>
                      </a:schemeClr>
                    </a:solidFill>
                    <a:sym typeface="+mn-ea"/>
                  </a:rPr>
                  <a:t>               </a:t>
                </a:r>
                <a14:m>
                  <m:oMath xmlns:m="http://schemas.openxmlformats.org/officeDocument/2006/math">
                    <m:sSub>
                      <m:sSubPr>
                        <m:ctrlPr>
                          <a:rPr lang="en-US" altLang="zh-CN" sz="2000" i="1" smtClean="0">
                            <a:solidFill>
                              <a:schemeClr val="tx1">
                                <a:lumMod val="95000"/>
                                <a:lumOff val="5000"/>
                              </a:schemeClr>
                            </a:solidFill>
                            <a:latin typeface="Cambria Math" panose="02040503050406030204" pitchFamily="18" charset="0"/>
                          </a:rPr>
                        </m:ctrlPr>
                      </m:sSubPr>
                      <m:e>
                        <m:r>
                          <m:rPr>
                            <m:sty m:val="p"/>
                          </m:rPr>
                          <a:rPr lang="en-US" altLang="zh-CN" sz="2000" i="1">
                            <a:solidFill>
                              <a:schemeClr val="tx1">
                                <a:lumMod val="95000"/>
                                <a:lumOff val="5000"/>
                              </a:schemeClr>
                            </a:solidFill>
                            <a:latin typeface="Cambria Math" panose="02040503050406030204" pitchFamily="18" charset="0"/>
                          </a:rPr>
                          <m:t>E</m:t>
                        </m:r>
                      </m:e>
                      <m:sub>
                        <m:r>
                          <a:rPr lang="en-US" altLang="zh-CN" sz="2000" i="1">
                            <a:solidFill>
                              <a:schemeClr val="tx1">
                                <a:lumMod val="95000"/>
                                <a:lumOff val="5000"/>
                              </a:schemeClr>
                            </a:solidFill>
                            <a:latin typeface="Cambria Math" panose="02040503050406030204" pitchFamily="18" charset="0"/>
                          </a:rPr>
                          <m:t>𝑓</m:t>
                        </m:r>
                      </m:sub>
                    </m:sSub>
                    <m:r>
                      <a:rPr lang="zh-CN" altLang="en-US" sz="2000" b="0" i="1" smtClean="0">
                        <a:solidFill>
                          <a:schemeClr val="tx1">
                            <a:lumMod val="95000"/>
                            <a:lumOff val="5000"/>
                          </a:schemeClr>
                        </a:solidFill>
                        <a:latin typeface="Cambria Math" panose="02040503050406030204" pitchFamily="18" charset="0"/>
                      </a:rPr>
                      <m:t>：</m:t>
                    </m:r>
                  </m:oMath>
                </a14:m>
                <a:r>
                  <a:rPr lang="zh-CN" altLang="en-US" sz="2000" dirty="0" smtClean="0">
                    <a:solidFill>
                      <a:schemeClr val="tx1">
                        <a:lumMod val="95000"/>
                        <a:lumOff val="5000"/>
                      </a:schemeClr>
                    </a:solidFill>
                  </a:rPr>
                  <a:t>前向散射部分</a:t>
                </a:r>
                <a:endParaRPr lang="en-US" altLang="zh-CN" sz="2000" dirty="0" smtClean="0">
                  <a:solidFill>
                    <a:schemeClr val="tx1">
                      <a:lumMod val="95000"/>
                      <a:lumOff val="5000"/>
                    </a:schemeClr>
                  </a:solidFill>
                </a:endParaRPr>
              </a:p>
              <a:p>
                <a:pPr>
                  <a:lnSpc>
                    <a:spcPct val="90000"/>
                  </a:lnSpc>
                  <a:spcBef>
                    <a:spcPts val="1000"/>
                  </a:spcBef>
                </a:pPr>
                <a:r>
                  <a:rPr lang="en-US" altLang="zh-CN" sz="2000" dirty="0">
                    <a:solidFill>
                      <a:schemeClr val="tx1">
                        <a:lumMod val="95000"/>
                        <a:lumOff val="5000"/>
                      </a:schemeClr>
                    </a:solidFill>
                    <a:sym typeface="+mn-ea"/>
                  </a:rPr>
                  <a:t> </a:t>
                </a:r>
                <a:r>
                  <a:rPr lang="en-US" altLang="zh-CN" sz="2000" dirty="0" smtClean="0">
                    <a:solidFill>
                      <a:schemeClr val="tx1">
                        <a:lumMod val="95000"/>
                        <a:lumOff val="5000"/>
                      </a:schemeClr>
                    </a:solidFill>
                    <a:sym typeface="+mn-ea"/>
                  </a:rPr>
                  <a:t>               </a:t>
                </a:r>
                <a14:m>
                  <m:oMath xmlns:m="http://schemas.openxmlformats.org/officeDocument/2006/math">
                    <m:sSub>
                      <m:sSubPr>
                        <m:ctrlPr>
                          <a:rPr lang="en-US" altLang="zh-CN" sz="2000" i="1" smtClean="0">
                            <a:solidFill>
                              <a:schemeClr val="tx1">
                                <a:lumMod val="95000"/>
                                <a:lumOff val="5000"/>
                              </a:schemeClr>
                            </a:solidFill>
                            <a:latin typeface="Cambria Math" panose="02040503050406030204" pitchFamily="18" charset="0"/>
                          </a:rPr>
                        </m:ctrlPr>
                      </m:sSubPr>
                      <m:e>
                        <m:r>
                          <m:rPr>
                            <m:sty m:val="p"/>
                          </m:rPr>
                          <a:rPr lang="en-US" altLang="zh-CN" sz="2000" i="1">
                            <a:solidFill>
                              <a:schemeClr val="tx1">
                                <a:lumMod val="95000"/>
                                <a:lumOff val="5000"/>
                              </a:schemeClr>
                            </a:solidFill>
                            <a:latin typeface="Cambria Math" panose="02040503050406030204" pitchFamily="18" charset="0"/>
                          </a:rPr>
                          <m:t>E</m:t>
                        </m:r>
                      </m:e>
                      <m:sub>
                        <m:r>
                          <a:rPr lang="en-US" altLang="zh-CN" sz="2000" i="1">
                            <a:solidFill>
                              <a:schemeClr val="tx1">
                                <a:lumMod val="95000"/>
                                <a:lumOff val="5000"/>
                              </a:schemeClr>
                            </a:solidFill>
                            <a:latin typeface="Cambria Math" panose="02040503050406030204" pitchFamily="18" charset="0"/>
                          </a:rPr>
                          <m:t>𝑏</m:t>
                        </m:r>
                      </m:sub>
                    </m:sSub>
                    <m:r>
                      <a:rPr lang="zh-CN" altLang="en-US" sz="2000" b="0" i="1" smtClean="0">
                        <a:solidFill>
                          <a:schemeClr val="tx1">
                            <a:lumMod val="95000"/>
                            <a:lumOff val="5000"/>
                          </a:schemeClr>
                        </a:solidFill>
                        <a:latin typeface="Cambria Math" panose="02040503050406030204" pitchFamily="18" charset="0"/>
                      </a:rPr>
                      <m:t>：</m:t>
                    </m:r>
                  </m:oMath>
                </a14:m>
                <a:r>
                  <a:rPr lang="zh-CN" altLang="en-US" sz="2000" dirty="0" smtClean="0">
                    <a:solidFill>
                      <a:schemeClr val="tx1">
                        <a:lumMod val="95000"/>
                        <a:lumOff val="5000"/>
                      </a:schemeClr>
                    </a:solidFill>
                  </a:rPr>
                  <a:t>后向散射部分</a:t>
                </a:r>
                <a:endParaRPr lang="zh-CN" altLang="en-US" sz="2000" dirty="0">
                  <a:solidFill>
                    <a:schemeClr val="tx1">
                      <a:lumMod val="95000"/>
                      <a:lumOff val="5000"/>
                    </a:schemeClr>
                  </a:solidFill>
                </a:endParaRPr>
              </a:p>
              <a:p>
                <a:pPr lvl="0">
                  <a:lnSpc>
                    <a:spcPct val="90000"/>
                  </a:lnSpc>
                  <a:spcBef>
                    <a:spcPts val="1000"/>
                  </a:spcBef>
                </a:pPr>
                <a:endParaRPr lang="en-US" altLang="zh-CN" sz="2000" dirty="0" smtClean="0">
                  <a:solidFill>
                    <a:schemeClr val="accent1"/>
                  </a:solidFill>
                  <a:sym typeface="+mn-ea"/>
                </a:endParaRPr>
              </a:p>
              <a:p>
                <a:pPr lvl="0" algn="l">
                  <a:lnSpc>
                    <a:spcPct val="90000"/>
                  </a:lnSpc>
                  <a:spcBef>
                    <a:spcPts val="1000"/>
                  </a:spcBef>
                </a:pPr>
                <a:endParaRPr lang="zh-CN" altLang="en-US" sz="2800" dirty="0">
                  <a:sym typeface="+mn-ea"/>
                </a:endParaRPr>
              </a:p>
              <a:p>
                <a:pPr lvl="0" indent="0" algn="l">
                  <a:lnSpc>
                    <a:spcPct val="90000"/>
                  </a:lnSpc>
                  <a:spcBef>
                    <a:spcPts val="1000"/>
                  </a:spcBef>
                  <a:buFont typeface="Arial" panose="020B0604020202020204" pitchFamily="34" charset="0"/>
                  <a:buNone/>
                </a:pPr>
                <a:endParaRPr lang="en-US" altLang="zh-CN" sz="2800" dirty="0" smtClean="0">
                  <a:sym typeface="+mn-ea"/>
                </a:endParaRPr>
              </a:p>
              <a:p>
                <a:pPr lvl="0" indent="0" algn="l">
                  <a:lnSpc>
                    <a:spcPct val="90000"/>
                  </a:lnSpc>
                  <a:spcBef>
                    <a:spcPts val="1000"/>
                  </a:spcBef>
                  <a:buFont typeface="Arial" panose="020B0604020202020204" pitchFamily="34" charset="0"/>
                  <a:buNone/>
                </a:pPr>
                <a:endParaRPr lang="zh-CN" altLang="en-US" sz="2800" dirty="0">
                  <a:sym typeface="+mn-ea"/>
                </a:endParaRPr>
              </a:p>
            </p:txBody>
          </p:sp>
        </mc:Choice>
        <mc:Fallback xmlns="">
          <p:sp>
            <p:nvSpPr>
              <p:cNvPr id="9" name="矩形 8"/>
              <p:cNvSpPr>
                <a:spLocks noRot="1" noChangeAspect="1" noMove="1" noResize="1" noEditPoints="1" noAdjustHandles="1" noChangeArrowheads="1" noChangeShapeType="1" noTextEdit="1"/>
              </p:cNvSpPr>
              <p:nvPr>
                <p:custDataLst>
                  <p:tags r:id="rId7"/>
                </p:custDataLst>
              </p:nvPr>
            </p:nvSpPr>
            <p:spPr>
              <a:xfrm>
                <a:off x="838200" y="1825625"/>
                <a:ext cx="10515600" cy="4186555"/>
              </a:xfrm>
              <a:prstGeom prst="rect">
                <a:avLst/>
              </a:prstGeom>
              <a:blipFill rotWithShape="0">
                <a:blip r:embed="rId8"/>
                <a:stretch>
                  <a:fillRect l="-1043" t="-3057"/>
                </a:stretch>
              </a:blipFill>
            </p:spPr>
            <p:txBody>
              <a:bodyPr/>
              <a:lstStyle/>
              <a:p>
                <a:r>
                  <a:rPr lang="zh-CN" altLang="en-US">
                    <a:noFill/>
                  </a:rPr>
                  <a:t> </a:t>
                </a:r>
              </a:p>
            </p:txBody>
          </p:sp>
        </mc:Fallback>
      </mc:AlternateContent>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pic>
        <p:nvPicPr>
          <p:cNvPr id="7" name="图片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5606" y="2451600"/>
            <a:ext cx="4668524" cy="3189038"/>
          </a:xfrm>
          <a:prstGeom prst="rect">
            <a:avLst/>
          </a:prstGeom>
        </p:spPr>
      </p:pic>
      <p:sp>
        <p:nvSpPr>
          <p:cNvPr id="8" name="矩形 7"/>
          <p:cNvSpPr/>
          <p:nvPr/>
        </p:nvSpPr>
        <p:spPr>
          <a:xfrm>
            <a:off x="9146078" y="1981450"/>
            <a:ext cx="2634442" cy="628650"/>
          </a:xfrm>
          <a:prstGeom prst="rect">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anose="02020603050405020304" pitchFamily="18" charset="0"/>
                <a:cs typeface="Times New Roman" panose="02020603050405020304" pitchFamily="18" charset="0"/>
              </a:rPr>
              <a:t>Jaffe-</a:t>
            </a:r>
            <a:r>
              <a:rPr lang="en-US" altLang="zh-CN" dirty="0" err="1" smtClean="0">
                <a:solidFill>
                  <a:schemeClr val="tx1"/>
                </a:solidFill>
                <a:latin typeface="Times New Roman" panose="02020603050405020304" pitchFamily="18" charset="0"/>
                <a:cs typeface="Times New Roman" panose="02020603050405020304" pitchFamily="18" charset="0"/>
              </a:rPr>
              <a:t>McGlamery</a:t>
            </a:r>
            <a:r>
              <a:rPr lang="zh-CN" altLang="en-US" dirty="0" smtClean="0">
                <a:solidFill>
                  <a:schemeClr val="tx1"/>
                </a:solidFill>
                <a:latin typeface="Times New Roman" panose="02020603050405020304" pitchFamily="18" charset="0"/>
                <a:cs typeface="Times New Roman" panose="02020603050405020304" pitchFamily="18" charset="0"/>
              </a:rPr>
              <a:t>模型</a:t>
            </a:r>
            <a:r>
              <a:rPr lang="en-US" altLang="zh-CN" baseline="30000" dirty="0" smtClean="0">
                <a:solidFill>
                  <a:schemeClr val="tx1"/>
                </a:solidFill>
                <a:latin typeface="Times New Roman" panose="02020603050405020304" pitchFamily="18" charset="0"/>
                <a:cs typeface="Times New Roman" panose="02020603050405020304" pitchFamily="18" charset="0"/>
              </a:rPr>
              <a:t>[1][2]</a:t>
            </a:r>
            <a:endParaRPr lang="zh-CN" altLang="en-US" baseline="30000" dirty="0">
              <a:solidFill>
                <a:schemeClr val="tx1"/>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838200" y="5796463"/>
            <a:ext cx="10186035"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 B. L. </a:t>
            </a:r>
            <a:r>
              <a:rPr lang="en-US" altLang="zh-CN" dirty="0" err="1" smtClean="0">
                <a:latin typeface="Times New Roman" panose="02020603050405020304" pitchFamily="18" charset="0"/>
                <a:cs typeface="Times New Roman" panose="02020603050405020304" pitchFamily="18" charset="0"/>
              </a:rPr>
              <a:t>McGlamery</a:t>
            </a:r>
            <a:r>
              <a:rPr lang="en-US" altLang="zh-CN" dirty="0" smtClean="0">
                <a:latin typeface="Times New Roman" panose="02020603050405020304" pitchFamily="18" charset="0"/>
                <a:cs typeface="Times New Roman" panose="02020603050405020304" pitchFamily="18" charset="0"/>
              </a:rPr>
              <a:t>. “A computer model for underwater camera systems.” Ocean </a:t>
            </a:r>
            <a:r>
              <a:rPr lang="en-US" altLang="zh-CN" dirty="0" smtClean="0">
                <a:latin typeface="Times New Roman" panose="02020603050405020304" pitchFamily="18" charset="0"/>
                <a:cs typeface="Times New Roman" panose="02020603050405020304" pitchFamily="18" charset="0"/>
              </a:rPr>
              <a:t>Optics, 1980</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838200" y="6168005"/>
            <a:ext cx="10115936" cy="655289"/>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[2] J.S. Jaffe. “Computer modeling and the design of optimal underwater imaging systems</a:t>
            </a:r>
            <a:r>
              <a:rPr lang="en-US" altLang="zh-CN" dirty="0" smtClean="0">
                <a:latin typeface="Times New Roman" panose="02020603050405020304" pitchFamily="18" charset="0"/>
                <a:cs typeface="Times New Roman" panose="02020603050405020304" pitchFamily="18" charset="0"/>
              </a:rPr>
              <a:t>.” IEEE </a:t>
            </a:r>
            <a:r>
              <a:rPr lang="en-US" altLang="zh-CN" dirty="0" smtClean="0">
                <a:latin typeface="Times New Roman" panose="02020603050405020304" pitchFamily="18" charset="0"/>
                <a:cs typeface="Times New Roman" panose="02020603050405020304" pitchFamily="18" charset="0"/>
              </a:rPr>
              <a:t>Journal of </a:t>
            </a:r>
            <a:r>
              <a:rPr lang="en-US" altLang="zh-CN" dirty="0" smtClean="0">
                <a:latin typeface="Times New Roman" panose="02020603050405020304" pitchFamily="18" charset="0"/>
                <a:cs typeface="Times New Roman" panose="02020603050405020304" pitchFamily="18" charset="0"/>
              </a:rPr>
              <a:t>Oceanic </a:t>
            </a:r>
            <a:r>
              <a:rPr lang="en-US" altLang="zh-CN" dirty="0" smtClean="0">
                <a:latin typeface="Times New Roman" panose="02020603050405020304" pitchFamily="18" charset="0"/>
                <a:cs typeface="Times New Roman" panose="02020603050405020304" pitchFamily="18" charset="0"/>
              </a:rPr>
              <a:t>Engineering</a:t>
            </a:r>
            <a:r>
              <a:rPr lang="en-US" altLang="zh-CN" dirty="0" smtClean="0">
                <a:latin typeface="Times New Roman" panose="02020603050405020304" pitchFamily="18" charset="0"/>
                <a:cs typeface="Times New Roman" panose="02020603050405020304" pitchFamily="18" charset="0"/>
              </a:rPr>
              <a:t>, 1990</a:t>
            </a:r>
            <a:r>
              <a:rPr lang="en-US" altLang="zh-CN" dirty="0" smtClean="0"/>
              <a:t>.</a:t>
            </a:r>
            <a:endParaRPr lang="zh-CN" altLang="zh-CN" dirty="0"/>
          </a:p>
        </p:txBody>
      </p:sp>
    </p:spTree>
    <p:custDataLst>
      <p:tags r:id="rId1"/>
    </p:custDataLst>
    <p:extLst>
      <p:ext uri="{BB962C8B-B14F-4D97-AF65-F5344CB8AC3E}">
        <p14:creationId xmlns:p14="http://schemas.microsoft.com/office/powerpoint/2010/main" val="2844902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下成像系统</a:t>
            </a:r>
            <a:endParaRPr lang="zh-CN" altLang="en-US" sz="4400" dirty="0">
              <a:latin typeface="+mj-lt"/>
              <a:ea typeface="+mj-ea"/>
              <a:cs typeface="+mj-cs"/>
              <a:sym typeface="+mn-ea"/>
            </a:endParaRPr>
          </a:p>
        </p:txBody>
      </p:sp>
      <p:sp>
        <p:nvSpPr>
          <p:cNvPr id="6" name="矩形 5"/>
          <p:cNvSpPr/>
          <p:nvPr>
            <p:custDataLst>
              <p:tags r:id="rId3"/>
            </p:custDataLst>
          </p:nvPr>
        </p:nvSpPr>
        <p:spPr>
          <a:xfrm>
            <a:off x="838200" y="1825625"/>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mc:AlternateContent xmlns:mc="http://schemas.openxmlformats.org/markup-compatibility/2006" xmlns:a14="http://schemas.microsoft.com/office/drawing/2010/main">
        <mc:Choice Requires="a14">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经典水下成像模型</a:t>
                </a:r>
                <a:endParaRPr lang="en-US" altLang="zh-CN" sz="2800" dirty="0" smtClean="0">
                  <a:solidFill>
                    <a:schemeClr val="accent1"/>
                  </a:solidFill>
                  <a:sym typeface="+mn-ea"/>
                </a:endParaRPr>
              </a:p>
              <a:p>
                <a:pPr>
                  <a:lnSpc>
                    <a:spcPct val="90000"/>
                  </a:lnSpc>
                  <a:spcBef>
                    <a:spcPts val="1000"/>
                  </a:spcBef>
                </a:pPr>
                <a:r>
                  <a:rPr lang="en-US" altLang="zh-CN" sz="2800" dirty="0">
                    <a:sym typeface="+mn-ea"/>
                  </a:rPr>
                  <a:t> </a:t>
                </a:r>
                <a:r>
                  <a:rPr lang="en-US" altLang="zh-CN" sz="2800" dirty="0" smtClean="0">
                    <a:sym typeface="+mn-ea"/>
                  </a:rPr>
                  <a:t>      </a:t>
                </a:r>
                <a:r>
                  <a:rPr lang="zh-CN" altLang="en-US" sz="2400" b="1" dirty="0" smtClean="0">
                    <a:solidFill>
                      <a:schemeClr val="tx1">
                        <a:lumMod val="95000"/>
                        <a:lumOff val="5000"/>
                      </a:schemeClr>
                    </a:solidFill>
                  </a:rPr>
                  <a:t>直接传输部分</a:t>
                </a:r>
                <a:r>
                  <a:rPr lang="zh-CN" altLang="en-US" sz="2400" dirty="0" smtClean="0">
                    <a:solidFill>
                      <a:schemeClr val="tx1">
                        <a:lumMod val="95000"/>
                        <a:lumOff val="5000"/>
                      </a:schemeClr>
                    </a:solidFill>
                  </a:rPr>
                  <a:t>：</a:t>
                </a:r>
                <a:endParaRPr lang="en-US" altLang="zh-CN" sz="2400" dirty="0" smtClean="0"/>
              </a:p>
              <a:p>
                <a:pPr>
                  <a:lnSpc>
                    <a:spcPct val="90000"/>
                  </a:lnSpc>
                  <a:spcBef>
                    <a:spcPts val="1000"/>
                  </a:spcBef>
                </a:pPr>
                <a:r>
                  <a:rPr lang="en-US" altLang="zh-CN" sz="2400" dirty="0" smtClean="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𝑑</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b="0" i="0" smtClean="0">
                        <a:latin typeface="Cambria Math" panose="02040503050406030204" pitchFamily="18" charset="0"/>
                        <a:cs typeface="Times New Roman" panose="02020603050405020304" pitchFamily="18" charset="0"/>
                      </a:rPr>
                      <m:t> </m:t>
                    </m:r>
                    <m:r>
                      <m:rPr>
                        <m:sty m:val="p"/>
                      </m:rPr>
                      <a:rPr lang="en-US" altLang="zh-CN" sz="2400">
                        <a:latin typeface="Cambria Math" panose="02040503050406030204" pitchFamily="18" charset="0"/>
                        <a:cs typeface="Times New Roman" panose="02020603050405020304" pitchFamily="18" charset="0"/>
                      </a:rPr>
                      <m:t>exp</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𝑐</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𝑅</m:t>
                        </m:r>
                      </m:e>
                      <m:sub>
                        <m:r>
                          <a:rPr lang="en-US" altLang="zh-CN" sz="2400" i="1">
                            <a:latin typeface="Cambria Math" panose="02040503050406030204" pitchFamily="18" charset="0"/>
                            <a:cs typeface="Times New Roman" panose="02020603050405020304" pitchFamily="18" charset="0"/>
                          </a:rPr>
                          <m:t>𝑐</m:t>
                        </m:r>
                      </m:sub>
                    </m:sSub>
                    <m:r>
                      <a:rPr lang="en-US" altLang="zh-CN" sz="2400" i="1">
                        <a:latin typeface="Cambria Math" panose="02040503050406030204" pitchFamily="18" charset="0"/>
                        <a:cs typeface="Times New Roman" panose="02020603050405020304" pitchFamily="18" charset="0"/>
                      </a:rPr>
                      <m:t>)</m:t>
                    </m:r>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𝑀</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num>
                      <m:den>
                        <m:r>
                          <a:rPr lang="en-US" altLang="zh-CN" sz="2400" i="1">
                            <a:latin typeface="Cambria Math" panose="02040503050406030204" pitchFamily="18" charset="0"/>
                            <a:cs typeface="Times New Roman" panose="02020603050405020304" pitchFamily="18" charset="0"/>
                          </a:rPr>
                          <m:t>4</m:t>
                        </m:r>
                        <m:r>
                          <a:rPr lang="en-US" altLang="zh-CN" sz="2400" i="1">
                            <a:latin typeface="Cambria Math" panose="02040503050406030204" pitchFamily="18" charset="0"/>
                            <a:cs typeface="Times New Roman" panose="02020603050405020304" pitchFamily="18" charset="0"/>
                          </a:rPr>
                          <m:t>𝐹</m:t>
                        </m:r>
                      </m:den>
                    </m:f>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𝑇</m:t>
                        </m:r>
                      </m:e>
                      <m:sub>
                        <m:r>
                          <a:rPr lang="en-US" altLang="zh-CN" sz="2400" i="1">
                            <a:latin typeface="Cambria Math" panose="02040503050406030204" pitchFamily="18" charset="0"/>
                            <a:cs typeface="Times New Roman" panose="02020603050405020304" pitchFamily="18" charset="0"/>
                          </a:rPr>
                          <m:t>𝑙</m:t>
                        </m:r>
                      </m:sub>
                    </m:sSub>
                    <m:func>
                      <m:funcPr>
                        <m:ctrlPr>
                          <a:rPr lang="en-US" altLang="zh-CN" sz="2400" i="1">
                            <a:latin typeface="Cambria Math" panose="02040503050406030204" pitchFamily="18" charset="0"/>
                            <a:cs typeface="Times New Roman" panose="02020603050405020304" pitchFamily="18" charset="0"/>
                          </a:rPr>
                        </m:ctrlPr>
                      </m:funcPr>
                      <m:fName>
                        <m:r>
                          <m:rPr>
                            <m:sty m:val="p"/>
                          </m:rPr>
                          <a:rPr lang="en-US" altLang="zh-CN" sz="2400">
                            <a:latin typeface="Cambria Math" panose="02040503050406030204" pitchFamily="18" charset="0"/>
                            <a:cs typeface="Times New Roman" panose="02020603050405020304" pitchFamily="18" charset="0"/>
                          </a:rPr>
                          <m:t>cos</m:t>
                        </m:r>
                      </m:fName>
                      <m:e>
                        <m:sPre>
                          <m:sPrePr>
                            <m:ctrlPr>
                              <a:rPr lang="en-US" altLang="zh-CN" sz="2400" i="1">
                                <a:latin typeface="Cambria Math" panose="02040503050406030204" pitchFamily="18" charset="0"/>
                                <a:cs typeface="Times New Roman" panose="02020603050405020304" pitchFamily="18" charset="0"/>
                              </a:rPr>
                            </m:ctrlPr>
                          </m:sPrePr>
                          <m:sub/>
                          <m:sup>
                            <m:r>
                              <a:rPr lang="en-US" altLang="zh-CN" sz="2400" i="1">
                                <a:latin typeface="Cambria Math" panose="02040503050406030204" pitchFamily="18" charset="0"/>
                              </a:rPr>
                              <m:t>4</m:t>
                            </m:r>
                          </m:sup>
                          <m:e>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𝜃</m:t>
                                </m:r>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𝑅</m:t>
                                            </m:r>
                                          </m:e>
                                          <m:sub>
                                            <m:r>
                                              <a:rPr lang="en-US" altLang="zh-CN" sz="2400" i="1">
                                                <a:latin typeface="Cambria Math" panose="02040503050406030204" pitchFamily="18" charset="0"/>
                                                <a:cs typeface="Times New Roman" panose="02020603050405020304" pitchFamily="18" charset="0"/>
                                              </a:rPr>
                                              <m:t>𝑐</m:t>
                                            </m:r>
                                          </m:sub>
                                        </m:sSub>
                                        <m:r>
                                          <a:rPr lang="en-US" altLang="zh-CN" sz="240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𝐹</m:t>
                                            </m:r>
                                          </m:e>
                                          <m:sub>
                                            <m:r>
                                              <a:rPr lang="en-US" altLang="zh-CN" sz="2400" i="1">
                                                <a:latin typeface="Cambria Math" panose="02040503050406030204" pitchFamily="18" charset="0"/>
                                                <a:cs typeface="Times New Roman" panose="02020603050405020304" pitchFamily="18" charset="0"/>
                                              </a:rPr>
                                              <m:t>𝑙</m:t>
                                            </m:r>
                                          </m:sub>
                                        </m:sSub>
                                      </m:num>
                                      <m:den>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𝑅</m:t>
                                            </m:r>
                                          </m:e>
                                          <m:sub>
                                            <m:r>
                                              <a:rPr lang="en-US" altLang="zh-CN" sz="2400" i="1">
                                                <a:latin typeface="Cambria Math" panose="02040503050406030204" pitchFamily="18" charset="0"/>
                                                <a:cs typeface="Times New Roman" panose="02020603050405020304" pitchFamily="18" charset="0"/>
                                              </a:rPr>
                                              <m:t>𝑐</m:t>
                                            </m:r>
                                          </m:sub>
                                        </m:sSub>
                                      </m:den>
                                    </m:f>
                                  </m:e>
                                </m:d>
                              </m:e>
                              <m:sup>
                                <m:r>
                                  <a:rPr lang="en-US" altLang="zh-CN" sz="2400" i="1">
                                    <a:latin typeface="Cambria Math" panose="02040503050406030204" pitchFamily="18" charset="0"/>
                                  </a:rPr>
                                  <m:t>2</m:t>
                                </m:r>
                              </m:sup>
                            </m:sSup>
                          </m:e>
                        </m:sPre>
                      </m:e>
                    </m:func>
                  </m:oMath>
                </a14:m>
                <a:endParaRPr lang="en-US" altLang="zh-CN" sz="2400" dirty="0" smtClean="0"/>
              </a:p>
              <a:p>
                <a:pPr lvl="0">
                  <a:lnSpc>
                    <a:spcPct val="90000"/>
                  </a:lnSpc>
                  <a:spcBef>
                    <a:spcPts val="1000"/>
                  </a:spcBef>
                </a:pPr>
                <a:r>
                  <a:rPr lang="en-US" altLang="zh-CN" sz="2800" dirty="0">
                    <a:sym typeface="+mn-ea"/>
                  </a:rPr>
                  <a:t> </a:t>
                </a:r>
                <a:r>
                  <a:rPr lang="en-US" altLang="zh-CN" sz="2800" dirty="0" smtClean="0">
                    <a:sym typeface="+mn-ea"/>
                  </a:rPr>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i="1">
                            <a:latin typeface="Cambria Math" panose="02040503050406030204" pitchFamily="18" charset="0"/>
                          </a:rPr>
                          <m:t>𝐸</m:t>
                        </m:r>
                      </m:e>
                      <m:sub>
                        <m:r>
                          <a:rPr lang="en-US" altLang="zh-CN" sz="2000" i="1">
                            <a:latin typeface="Cambria Math" panose="02040503050406030204" pitchFamily="18" charset="0"/>
                          </a:rPr>
                          <m:t>𝐼</m:t>
                        </m:r>
                      </m:sub>
                    </m:sSub>
                    <m:r>
                      <a:rPr lang="zh-CN" altLang="en-US" sz="2000" b="0" i="1" smtClean="0">
                        <a:latin typeface="Cambria Math" panose="02040503050406030204" pitchFamily="18" charset="0"/>
                      </a:rPr>
                      <m:t>：</m:t>
                    </m:r>
                  </m:oMath>
                </a14:m>
                <a:r>
                  <a:rPr lang="zh-CN" altLang="en-US" sz="2000" dirty="0" smtClean="0">
                    <a:latin typeface="Times New Roman" panose="02020603050405020304" pitchFamily="18" charset="0"/>
                    <a:cs typeface="Times New Roman" panose="02020603050405020304" pitchFamily="18" charset="0"/>
                  </a:rPr>
                  <a:t>点</a:t>
                </a:r>
                <a14:m>
                  <m:oMath xmlns:m="http://schemas.openxmlformats.org/officeDocument/2006/math">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处场景表面</a:t>
                </a:r>
                <a:r>
                  <a:rPr lang="zh-CN" altLang="en-US" sz="2000" dirty="0" smtClean="0">
                    <a:latin typeface="Times New Roman" panose="02020603050405020304" pitchFamily="18" charset="0"/>
                    <a:cs typeface="Times New Roman" panose="02020603050405020304" pitchFamily="18" charset="0"/>
                  </a:rPr>
                  <a:t>的辐照度                      </a:t>
                </a:r>
                <a:r>
                  <a:rPr lang="en-US" altLang="zh-CN" sz="2000" i="1" dirty="0" smtClean="0">
                    <a:latin typeface="Times New Roman" panose="02020603050405020304" pitchFamily="18" charset="0"/>
                    <a:cs typeface="Times New Roman" panose="02020603050405020304" pitchFamily="18" charset="0"/>
                  </a:rPr>
                  <a:t>F</a:t>
                </a:r>
                <a:r>
                  <a:rPr lang="zh-CN" altLang="en-US" sz="2000" dirty="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照相机镜头的光圈数</a:t>
                </a:r>
                <a:endParaRPr lang="en-US" altLang="zh-CN" sz="2000" dirty="0" smtClean="0">
                  <a:latin typeface="Times New Roman" panose="02020603050405020304" pitchFamily="18" charset="0"/>
                  <a:cs typeface="Times New Roman" panose="02020603050405020304" pitchFamily="18" charset="0"/>
                </a:endParaRPr>
              </a:p>
              <a:p>
                <a:pPr lvl="0">
                  <a:lnSpc>
                    <a:spcPct val="90000"/>
                  </a:lnSpc>
                  <a:spcBef>
                    <a:spcPts val="1000"/>
                  </a:spcBef>
                </a:pPr>
                <a:r>
                  <a:rPr lang="en-US" altLang="zh-CN" sz="2000" dirty="0">
                    <a:latin typeface="Times New Roman" panose="02020603050405020304" pitchFamily="18" charset="0"/>
                    <a:cs typeface="Times New Roman" panose="02020603050405020304" pitchFamily="18" charset="0"/>
                    <a:sym typeface="+mn-ea"/>
                  </a:rPr>
                  <a:t>  </a:t>
                </a:r>
                <a:r>
                  <a:rPr lang="en-US" altLang="zh-CN" sz="2000" dirty="0" smtClean="0">
                    <a:latin typeface="Times New Roman" panose="02020603050405020304" pitchFamily="18" charset="0"/>
                    <a:cs typeface="Times New Roman" panose="02020603050405020304" pitchFamily="18" charset="0"/>
                    <a:sym typeface="+mn-ea"/>
                  </a:rPr>
                  <a:t>     </a:t>
                </a:r>
                <a:r>
                  <a:rPr lang="en-US" altLang="zh-CN" sz="20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𝑅</m:t>
                        </m:r>
                      </m:e>
                      <m:sub>
                        <m:r>
                          <a:rPr lang="en-US" altLang="zh-CN" sz="2000" i="1">
                            <a:latin typeface="Cambria Math" panose="02040503050406030204" pitchFamily="18" charset="0"/>
                            <a:cs typeface="Times New Roman" panose="02020603050405020304" pitchFamily="18" charset="0"/>
                          </a:rPr>
                          <m:t>𝑐</m:t>
                        </m:r>
                      </m:sub>
                    </m:sSub>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latin typeface="Times New Roman" panose="02020603050405020304" pitchFamily="18" charset="0"/>
                    <a:cs typeface="Times New Roman" panose="02020603050405020304" pitchFamily="18" charset="0"/>
                  </a:rPr>
                  <a:t>从</a:t>
                </a:r>
                <a14:m>
                  <m:oMath xmlns:m="http://schemas.openxmlformats.org/officeDocument/2006/math">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到照相机的</a:t>
                </a:r>
                <a:r>
                  <a:rPr lang="zh-CN" altLang="en-US" sz="2000" dirty="0" smtClean="0">
                    <a:latin typeface="Times New Roman" panose="02020603050405020304" pitchFamily="18" charset="0"/>
                    <a:cs typeface="Times New Roman" panose="02020603050405020304" pitchFamily="18" charset="0"/>
                  </a:rPr>
                  <a:t>距离                            </a:t>
                </a:r>
                <a:r>
                  <a:rPr lang="en-US" altLang="zh-CN" sz="2000" dirty="0" smtClean="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𝑇</m:t>
                        </m:r>
                      </m:e>
                      <m:sub>
                        <m:r>
                          <a:rPr lang="en-US" altLang="zh-CN" sz="2000" i="1">
                            <a:latin typeface="Cambria Math" panose="02040503050406030204" pitchFamily="18" charset="0"/>
                            <a:cs typeface="Times New Roman" panose="02020603050405020304" pitchFamily="18" charset="0"/>
                          </a:rPr>
                          <m:t>𝑙</m:t>
                        </m:r>
                      </m:sub>
                    </m:sSub>
                  </m:oMath>
                </a14:m>
                <a:r>
                  <a:rPr lang="zh-CN" altLang="en-US" sz="2000" dirty="0" smtClean="0">
                    <a:latin typeface="Times New Roman" panose="02020603050405020304" pitchFamily="18" charset="0"/>
                    <a:cs typeface="Times New Roman" panose="02020603050405020304" pitchFamily="18" charset="0"/>
                  </a:rPr>
                  <a:t>：镜头透</a:t>
                </a:r>
                <a:r>
                  <a:rPr lang="zh-CN" altLang="en-US" sz="2000" dirty="0">
                    <a:latin typeface="Times New Roman" panose="02020603050405020304" pitchFamily="18" charset="0"/>
                    <a:cs typeface="Times New Roman" panose="02020603050405020304" pitchFamily="18" charset="0"/>
                  </a:rPr>
                  <a:t>射</a:t>
                </a:r>
                <a:r>
                  <a:rPr lang="zh-CN" altLang="en-US" sz="2000" dirty="0" smtClean="0">
                    <a:latin typeface="Times New Roman" panose="02020603050405020304" pitchFamily="18" charset="0"/>
                    <a:cs typeface="Times New Roman" panose="02020603050405020304" pitchFamily="18" charset="0"/>
                  </a:rPr>
                  <a:t>率</a:t>
                </a:r>
                <a:endParaRPr lang="en-US" altLang="zh-CN" sz="2000" dirty="0" smtClean="0">
                  <a:latin typeface="Times New Roman" panose="02020603050405020304" pitchFamily="18" charset="0"/>
                  <a:cs typeface="Times New Roman" panose="02020603050405020304" pitchFamily="18" charset="0"/>
                </a:endParaRPr>
              </a:p>
              <a:p>
                <a:pPr lvl="0">
                  <a:lnSpc>
                    <a:spcPct val="90000"/>
                  </a:lnSpc>
                  <a:spcBef>
                    <a:spcPts val="1000"/>
                  </a:spcBef>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smtClean="0">
                        <a:latin typeface="Cambria Math" panose="02040503050406030204" pitchFamily="18" charset="0"/>
                        <a:cs typeface="Times New Roman" panose="02020603050405020304" pitchFamily="18" charset="0"/>
                      </a:rPr>
                      <m:t>𝑐</m:t>
                    </m:r>
                    <m:r>
                      <a:rPr lang="en-US" altLang="zh-CN" sz="2000" i="1" smtClean="0">
                        <a:latin typeface="Cambria Math" panose="02040503050406030204" pitchFamily="18" charset="0"/>
                        <a:cs typeface="Times New Roman" panose="02020603050405020304" pitchFamily="18" charset="0"/>
                      </a:rPr>
                      <m:t> </m:t>
                    </m:r>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latin typeface="Times New Roman" panose="02020603050405020304" pitchFamily="18" charset="0"/>
                    <a:cs typeface="Times New Roman" panose="02020603050405020304" pitchFamily="18" charset="0"/>
                  </a:rPr>
                  <a:t>衰减系数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𝐹</m:t>
                        </m:r>
                      </m:e>
                      <m:sub>
                        <m:r>
                          <a:rPr lang="en-US" altLang="zh-CN" sz="2000" i="1">
                            <a:latin typeface="Cambria Math" panose="02040503050406030204" pitchFamily="18" charset="0"/>
                            <a:cs typeface="Times New Roman" panose="02020603050405020304" pitchFamily="18" charset="0"/>
                          </a:rPr>
                          <m:t>𝑙</m:t>
                        </m:r>
                      </m:sub>
                    </m:sSub>
                    <m:r>
                      <a:rPr lang="zh-CN" altLang="en-US" sz="2000" b="0" i="1" smtClean="0">
                        <a:latin typeface="Cambria Math" panose="02040503050406030204" pitchFamily="18" charset="0"/>
                        <a:cs typeface="Times New Roman" panose="02020603050405020304" pitchFamily="18" charset="0"/>
                      </a:rPr>
                      <m:t>：</m:t>
                    </m:r>
                  </m:oMath>
                </a14:m>
                <a:r>
                  <a:rPr lang="zh-CN" altLang="en-US" sz="2000" dirty="0" smtClean="0">
                    <a:latin typeface="Times New Roman" panose="02020603050405020304" pitchFamily="18" charset="0"/>
                    <a:cs typeface="Times New Roman" panose="02020603050405020304" pitchFamily="18" charset="0"/>
                  </a:rPr>
                  <a:t>焦距</a:t>
                </a:r>
                <a:endParaRPr lang="en-US" altLang="zh-CN" sz="2000" dirty="0" smtClean="0">
                  <a:latin typeface="Times New Roman" panose="02020603050405020304" pitchFamily="18" charset="0"/>
                  <a:cs typeface="Times New Roman" panose="02020603050405020304" pitchFamily="18" charset="0"/>
                </a:endParaRPr>
              </a:p>
              <a:p>
                <a:pPr lvl="0">
                  <a:lnSpc>
                    <a:spcPct val="90000"/>
                  </a:lnSpc>
                  <a:spcBef>
                    <a:spcPts val="1000"/>
                  </a:spcBef>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cs typeface="Times New Roman" panose="02020603050405020304" pitchFamily="18" charset="0"/>
                      </a:rPr>
                      <m:t>𝑀</m:t>
                    </m:r>
                    <m:d>
                      <m:dPr>
                        <m:ctrlPr>
                          <a:rPr lang="en-US" altLang="zh-CN" sz="2000" i="1">
                            <a:latin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sup>
                        </m:sSup>
                      </m:e>
                    </m:d>
                  </m:oMath>
                </a14:m>
                <a:r>
                  <a:rPr lang="en-US" altLang="zh-CN" sz="2000" dirty="0" smtClean="0">
                    <a:latin typeface="Times New Roman" panose="02020603050405020304" pitchFamily="18" charset="0"/>
                    <a:cs typeface="Times New Roman" panose="02020603050405020304" pitchFamily="18" charset="0"/>
                  </a:rPr>
                  <a:t> (&lt;1,</a:t>
                </a:r>
                <a:r>
                  <a:rPr lang="zh-CN" altLang="en-US" sz="2000" dirty="0">
                    <a:latin typeface="Times New Roman" panose="02020603050405020304" pitchFamily="18" charset="0"/>
                    <a:cs typeface="Times New Roman" panose="02020603050405020304" pitchFamily="18" charset="0"/>
                  </a:rPr>
                  <a:t>海</a:t>
                </a:r>
                <a:r>
                  <a:rPr lang="zh-CN" altLang="en-US" sz="2000" dirty="0" smtClean="0">
                    <a:latin typeface="Times New Roman" panose="02020603050405020304" pitchFamily="18" charset="0"/>
                    <a:cs typeface="Times New Roman" panose="02020603050405020304" pitchFamily="18" charset="0"/>
                  </a:rPr>
                  <a:t>洋中典型值在</a:t>
                </a:r>
                <a:r>
                  <a:rPr lang="en-US" altLang="zh-CN" sz="2000" dirty="0" smtClean="0">
                    <a:latin typeface="Times New Roman" panose="02020603050405020304" pitchFamily="18" charset="0"/>
                    <a:cs typeface="Times New Roman" panose="02020603050405020304" pitchFamily="18" charset="0"/>
                  </a:rPr>
                  <a:t>0.02</a:t>
                </a:r>
                <a:r>
                  <a:rPr lang="zh-CN" altLang="en-US" sz="2000" dirty="0" smtClean="0">
                    <a:latin typeface="Times New Roman" panose="02020603050405020304" pitchFamily="18" charset="0"/>
                    <a:cs typeface="Times New Roman" panose="02020603050405020304" pitchFamily="18" charset="0"/>
                  </a:rPr>
                  <a:t>到</a:t>
                </a:r>
                <a:r>
                  <a:rPr lang="en-US" altLang="zh-CN" sz="2000" dirty="0" smtClean="0">
                    <a:latin typeface="Times New Roman" panose="02020603050405020304" pitchFamily="18" charset="0"/>
                    <a:cs typeface="Times New Roman" panose="02020603050405020304" pitchFamily="18" charset="0"/>
                  </a:rPr>
                  <a:t>0.1</a:t>
                </a:r>
                <a:r>
                  <a:rPr lang="zh-CN" altLang="en-US" sz="2000" dirty="0" smtClean="0">
                    <a:latin typeface="Times New Roman" panose="02020603050405020304" pitchFamily="18" charset="0"/>
                    <a:cs typeface="Times New Roman" panose="02020603050405020304" pitchFamily="18" charset="0"/>
                  </a:rPr>
                  <a:t>之间</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 表面</a:t>
                </a:r>
                <a:r>
                  <a:rPr lang="zh-CN" altLang="en-US" sz="2000" dirty="0">
                    <a:latin typeface="Times New Roman" panose="02020603050405020304" pitchFamily="18" charset="0"/>
                    <a:cs typeface="Times New Roman" panose="02020603050405020304" pitchFamily="18" charset="0"/>
                  </a:rPr>
                  <a:t>反射</a:t>
                </a:r>
                <a:r>
                  <a:rPr lang="zh-CN" altLang="en-US" sz="2000" dirty="0" smtClean="0">
                    <a:latin typeface="Times New Roman" panose="02020603050405020304" pitchFamily="18" charset="0"/>
                    <a:cs typeface="Times New Roman" panose="02020603050405020304" pitchFamily="18" charset="0"/>
                  </a:rPr>
                  <a:t>函数</a:t>
                </a:r>
                <a:endParaRPr lang="en-US" altLang="zh-CN" sz="2000" dirty="0" smtClean="0">
                  <a:latin typeface="Times New Roman" panose="02020603050405020304" pitchFamily="18" charset="0"/>
                  <a:cs typeface="Times New Roman" panose="02020603050405020304" pitchFamily="18" charset="0"/>
                </a:endParaRPr>
              </a:p>
              <a:p>
                <a:pPr>
                  <a:lnSpc>
                    <a:spcPct val="90000"/>
                  </a:lnSpc>
                  <a:spcBef>
                    <a:spcPts val="1000"/>
                  </a:spcBef>
                </a:pPr>
                <a14:m>
                  <m:oMath xmlns:m="http://schemas.openxmlformats.org/officeDocument/2006/math">
                    <m:r>
                      <a:rPr lang="en-US" altLang="zh-CN" sz="2000" b="0" i="1" smtClean="0">
                        <a:latin typeface="Cambria Math" panose="02040503050406030204" pitchFamily="18" charset="0"/>
                      </a:rPr>
                      <m:t>           </m:t>
                    </m:r>
                    <m:r>
                      <a:rPr lang="zh-CN" altLang="en-US" sz="2000" i="1" smtClean="0">
                        <a:latin typeface="Cambria Math" panose="02040503050406030204" pitchFamily="18" charset="0"/>
                      </a:rPr>
                      <m:t>𝜃</m:t>
                    </m:r>
                    <m:r>
                      <a:rPr lang="zh-CN" altLang="en-US" sz="2000" b="0" i="1" smtClean="0">
                        <a:latin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zh-CN" sz="2000" i="1">
                            <a:latin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sup>
                        </m:sSup>
                      </m:e>
                    </m:d>
                  </m:oMath>
                </a14:m>
                <a:r>
                  <a:rPr lang="zh-CN" altLang="en-US" sz="2000" dirty="0">
                    <a:latin typeface="Times New Roman" panose="02020603050405020304" pitchFamily="18" charset="0"/>
                    <a:cs typeface="Times New Roman" panose="02020603050405020304" pitchFamily="18" charset="0"/>
                  </a:rPr>
                  <a:t>与照相机间的连线以及</a:t>
                </a:r>
                <a:r>
                  <a:rPr lang="zh-CN" altLang="en-US" sz="2000" dirty="0" smtClean="0">
                    <a:latin typeface="Times New Roman" panose="02020603050405020304" pitchFamily="18" charset="0"/>
                    <a:cs typeface="Times New Roman" panose="02020603050405020304" pitchFamily="18" charset="0"/>
                  </a:rPr>
                  <a:t>反射映</a:t>
                </a:r>
                <a:r>
                  <a:rPr lang="zh-CN" altLang="en-US" sz="2000" dirty="0">
                    <a:latin typeface="Times New Roman" panose="02020603050405020304" pitchFamily="18" charset="0"/>
                    <a:cs typeface="Times New Roman" panose="02020603050405020304" pitchFamily="18" charset="0"/>
                  </a:rPr>
                  <a:t>射之间</a:t>
                </a:r>
                <a:r>
                  <a:rPr lang="zh-CN" altLang="en-US" sz="2000" dirty="0" smtClean="0">
                    <a:latin typeface="Times New Roman" panose="02020603050405020304" pitchFamily="18" charset="0"/>
                    <a:cs typeface="Times New Roman" panose="02020603050405020304" pitchFamily="18" charset="0"/>
                  </a:rPr>
                  <a:t>的</a:t>
                </a:r>
                <a:r>
                  <a:rPr lang="zh-CN" altLang="en-US" sz="2000" dirty="0">
                    <a:latin typeface="Times New Roman" panose="02020603050405020304" pitchFamily="18" charset="0"/>
                    <a:cs typeface="Times New Roman" panose="02020603050405020304" pitchFamily="18" charset="0"/>
                  </a:rPr>
                  <a:t>夹角</a:t>
                </a:r>
                <a:r>
                  <a:rPr lang="zh-CN" altLang="en-US" sz="2000" dirty="0" smtClean="0">
                    <a:latin typeface="Symbol" panose="05050102010706020507" pitchFamily="18" charset="2"/>
                  </a:rPr>
                  <a:t>。</a:t>
                </a:r>
                <a:endParaRPr lang="zh-CN" altLang="en-US" sz="2000" dirty="0">
                  <a:latin typeface="Symbol" panose="05050102010706020507" pitchFamily="18" charset="2"/>
                </a:endParaRPr>
              </a:p>
              <a:p>
                <a:pPr lvl="0">
                  <a:lnSpc>
                    <a:spcPct val="90000"/>
                  </a:lnSpc>
                  <a:spcBef>
                    <a:spcPts val="1000"/>
                  </a:spcBef>
                </a:pPr>
                <a:endParaRPr lang="en-US" altLang="zh-CN" sz="2000" dirty="0">
                  <a:latin typeface="Times New Roman" panose="02020603050405020304" pitchFamily="18" charset="0"/>
                  <a:cs typeface="Times New Roman" panose="02020603050405020304" pitchFamily="18" charset="0"/>
                  <a:sym typeface="+mn-ea"/>
                </a:endParaRPr>
              </a:p>
            </p:txBody>
          </p:sp>
        </mc:Choice>
        <mc:Fallback xmlns="">
          <p:sp>
            <p:nvSpPr>
              <p:cNvPr id="9" name="矩形 8"/>
              <p:cNvSpPr>
                <a:spLocks noRot="1" noChangeAspect="1" noMove="1" noResize="1" noEditPoints="1" noAdjustHandles="1" noChangeArrowheads="1" noChangeShapeType="1" noTextEdit="1"/>
              </p:cNvSpPr>
              <p:nvPr>
                <p:custDataLst>
                  <p:tags r:id="rId6"/>
                </p:custDataLst>
              </p:nvPr>
            </p:nvSpPr>
            <p:spPr>
              <a:xfrm>
                <a:off x="838200" y="1825625"/>
                <a:ext cx="10515600" cy="4351338"/>
              </a:xfrm>
              <a:prstGeom prst="rect">
                <a:avLst/>
              </a:prstGeom>
              <a:blipFill rotWithShape="0">
                <a:blip r:embed="rId7"/>
                <a:stretch>
                  <a:fillRect l="-1043" t="-2941"/>
                </a:stretch>
              </a:blipFill>
            </p:spPr>
            <p:txBody>
              <a:bodyPr/>
              <a:lstStyle/>
              <a:p>
                <a:r>
                  <a:rPr lang="zh-CN" altLang="en-US">
                    <a:noFill/>
                  </a:rPr>
                  <a:t> </a:t>
                </a:r>
              </a:p>
            </p:txBody>
          </p:sp>
        </mc:Fallback>
      </mc:AlternateContent>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spTree>
    <p:custDataLst>
      <p:tags r:id="rId1"/>
    </p:custDataLst>
    <p:extLst>
      <p:ext uri="{BB962C8B-B14F-4D97-AF65-F5344CB8AC3E}">
        <p14:creationId xmlns:p14="http://schemas.microsoft.com/office/powerpoint/2010/main" val="2353714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下成像系统</a:t>
            </a:r>
            <a:endParaRPr lang="zh-CN" altLang="en-US" sz="4400" dirty="0">
              <a:latin typeface="+mj-lt"/>
              <a:ea typeface="+mj-ea"/>
              <a:cs typeface="+mj-cs"/>
              <a:sym typeface="+mn-ea"/>
            </a:endParaRPr>
          </a:p>
        </p:txBody>
      </p:sp>
      <p:sp>
        <p:nvSpPr>
          <p:cNvPr id="6" name="矩形 5"/>
          <p:cNvSpPr/>
          <p:nvPr>
            <p:custDataLst>
              <p:tags r:id="rId3"/>
            </p:custDataLst>
          </p:nvPr>
        </p:nvSpPr>
        <p:spPr>
          <a:xfrm>
            <a:off x="708467" y="1960562"/>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mc:AlternateContent xmlns:mc="http://schemas.openxmlformats.org/markup-compatibility/2006">
        <mc:Choice xmlns:a14="http://schemas.microsoft.com/office/drawing/2010/main" Requires="a14">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a:bodyPr>
              <a:lstStyle/>
              <a:p>
                <a:pPr marL="457200" lvl="0" indent="-457200" algn="l">
                  <a:lnSpc>
                    <a:spcPct val="90000"/>
                  </a:lnSpc>
                  <a:spcBef>
                    <a:spcPts val="1000"/>
                  </a:spcBef>
                  <a:buFont typeface="Arial" panose="020B0604020202020204" pitchFamily="34" charset="0"/>
                  <a:buChar char="•"/>
                </a:pPr>
                <a:r>
                  <a:rPr lang="zh-CN" altLang="en-US" sz="2800" dirty="0" smtClean="0">
                    <a:solidFill>
                      <a:schemeClr val="accent1"/>
                    </a:solidFill>
                    <a:sym typeface="+mn-ea"/>
                  </a:rPr>
                  <a:t>经典水下成像模型</a:t>
                </a:r>
                <a:endParaRPr lang="en-US" altLang="zh-CN" sz="2800" dirty="0" smtClean="0">
                  <a:solidFill>
                    <a:schemeClr val="accent1"/>
                  </a:solidFill>
                  <a:sym typeface="+mn-ea"/>
                </a:endParaRPr>
              </a:p>
              <a:p>
                <a:pPr>
                  <a:lnSpc>
                    <a:spcPct val="90000"/>
                  </a:lnSpc>
                  <a:spcBef>
                    <a:spcPts val="1000"/>
                  </a:spcBef>
                </a:pPr>
                <a:r>
                  <a:rPr lang="en-US" altLang="zh-CN" sz="2800" dirty="0">
                    <a:sym typeface="+mn-ea"/>
                  </a:rPr>
                  <a:t> </a:t>
                </a:r>
                <a:r>
                  <a:rPr lang="en-US" altLang="zh-CN" sz="2800" dirty="0" smtClean="0">
                    <a:sym typeface="+mn-ea"/>
                  </a:rPr>
                  <a:t>      </a:t>
                </a:r>
                <a:r>
                  <a:rPr lang="zh-CN" altLang="en-US" sz="2400" b="1" dirty="0">
                    <a:solidFill>
                      <a:schemeClr val="tx1">
                        <a:lumMod val="95000"/>
                        <a:lumOff val="5000"/>
                      </a:schemeClr>
                    </a:solidFill>
                    <a:sym typeface="+mn-ea"/>
                  </a:rPr>
                  <a:t>前</a:t>
                </a:r>
                <a:r>
                  <a:rPr lang="zh-CN" altLang="en-US" sz="2400" b="1" dirty="0" smtClean="0">
                    <a:solidFill>
                      <a:schemeClr val="tx1">
                        <a:lumMod val="95000"/>
                        <a:lumOff val="5000"/>
                      </a:schemeClr>
                    </a:solidFill>
                    <a:sym typeface="+mn-ea"/>
                  </a:rPr>
                  <a:t>向散射</a:t>
                </a:r>
                <a:r>
                  <a:rPr lang="zh-CN" altLang="en-US" sz="2400" b="1" dirty="0">
                    <a:solidFill>
                      <a:schemeClr val="tx1">
                        <a:lumMod val="95000"/>
                        <a:lumOff val="5000"/>
                      </a:schemeClr>
                    </a:solidFill>
                    <a:sym typeface="+mn-ea"/>
                  </a:rPr>
                  <a:t>部分</a:t>
                </a:r>
                <a:r>
                  <a:rPr lang="zh-CN" altLang="en-US" sz="2400" dirty="0" smtClean="0">
                    <a:solidFill>
                      <a:schemeClr val="tx1">
                        <a:lumMod val="95000"/>
                        <a:lumOff val="5000"/>
                      </a:schemeClr>
                    </a:solidFill>
                  </a:rPr>
                  <a:t>：</a:t>
                </a:r>
                <a:endParaRPr lang="en-US" altLang="zh-CN" sz="2400" dirty="0" smtClean="0"/>
              </a:p>
              <a:p>
                <a:pPr>
                  <a:lnSpc>
                    <a:spcPct val="90000"/>
                  </a:lnSpc>
                  <a:spcBef>
                    <a:spcPts val="1000"/>
                  </a:spcBef>
                </a:pPr>
                <a:r>
                  <a:rPr lang="en-US" altLang="zh-CN" sz="2400" dirty="0" smtClean="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𝑓</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𝑑</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i="1">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𝑅</m:t>
                        </m:r>
                      </m:e>
                      <m:sub>
                        <m:r>
                          <a:rPr lang="en-US" altLang="zh-CN" sz="2400" i="1">
                            <a:latin typeface="Cambria Math" panose="02040503050406030204" pitchFamily="18" charset="0"/>
                            <a:cs typeface="Times New Roman" panose="02020603050405020304" pitchFamily="18" charset="0"/>
                          </a:rPr>
                          <m:t>𝑐</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𝐺</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𝑐</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𝐵</m:t>
                    </m:r>
                    <m:r>
                      <a:rPr lang="en-US" altLang="zh-CN" sz="2400" b="0" i="1" smtClean="0">
                        <a:latin typeface="Cambria Math" panose="02040503050406030204" pitchFamily="18" charset="0"/>
                      </a:rPr>
                      <m:t>)</m:t>
                    </m:r>
                  </m:oMath>
                </a14:m>
                <a:endParaRPr lang="zh-CN" altLang="en-US" sz="2400" dirty="0">
                  <a:latin typeface="Times New Roman" panose="02020603050405020304" pitchFamily="18" charset="0"/>
                  <a:cs typeface="Times New Roman" panose="02020603050405020304" pitchFamily="18" charset="0"/>
                </a:endParaRPr>
              </a:p>
              <a:p>
                <a:pPr>
                  <a:lnSpc>
                    <a:spcPct val="90000"/>
                  </a:lnSpc>
                  <a:spcBef>
                    <a:spcPts val="1000"/>
                  </a:spcBef>
                </a:pPr>
                <a:r>
                  <a:rPr lang="en-US" altLang="zh-CN" sz="2400" dirty="0" smtClean="0"/>
                  <a:t>         </a:t>
                </a:r>
                <a14:m>
                  <m:oMath xmlns:m="http://schemas.openxmlformats.org/officeDocument/2006/math">
                    <m:r>
                      <a:rPr lang="en-US" altLang="zh-CN" sz="2400" i="1" smtClean="0">
                        <a:latin typeface="Cambria Math" panose="02040503050406030204" pitchFamily="18" charset="0"/>
                      </a:rPr>
                      <m:t>𝑔</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𝑅</m:t>
                            </m:r>
                          </m:e>
                          <m:sub>
                            <m:r>
                              <a:rPr lang="en-US" altLang="zh-CN" sz="2400" i="1">
                                <a:latin typeface="Cambria Math" panose="02040503050406030204" pitchFamily="18" charset="0"/>
                                <a:cs typeface="Times New Roman" panose="02020603050405020304" pitchFamily="18" charset="0"/>
                              </a:rPr>
                              <m:t>𝑐</m:t>
                            </m:r>
                          </m:sub>
                        </m:sSub>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𝐺</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𝑐</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𝐵</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unc>
                          <m:funcPr>
                            <m:ctrlPr>
                              <a:rPr lang="en-US" altLang="zh-CN" sz="2400" i="1">
                                <a:latin typeface="Cambria Math" panose="02040503050406030204" pitchFamily="18" charset="0"/>
                                <a:cs typeface="Times New Roman" panose="02020603050405020304" pitchFamily="18" charset="0"/>
                              </a:rPr>
                            </m:ctrlPr>
                          </m:funcPr>
                          <m:fName>
                            <m:r>
                              <m:rPr>
                                <m:sty m:val="p"/>
                              </m:rPr>
                              <a:rPr lang="en-US" altLang="zh-CN" sz="2400">
                                <a:latin typeface="Cambria Math" panose="02040503050406030204" pitchFamily="18" charset="0"/>
                                <a:cs typeface="Times New Roman" panose="02020603050405020304" pitchFamily="18" charset="0"/>
                              </a:rPr>
                              <m:t>exp</m:t>
                            </m:r>
                          </m:fName>
                          <m:e>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𝐺</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smtClean="0">
                                        <a:latin typeface="Cambria Math" panose="02040503050406030204" pitchFamily="18" charset="0"/>
                                        <a:cs typeface="Times New Roman" panose="02020603050405020304" pitchFamily="18" charset="0"/>
                                      </a:rPr>
                                      <m:t>𝑅</m:t>
                                    </m:r>
                                  </m:e>
                                  <m:sub>
                                    <m:r>
                                      <a:rPr lang="en-US" altLang="zh-CN" sz="2400" i="1">
                                        <a:latin typeface="Cambria Math" panose="02040503050406030204" pitchFamily="18" charset="0"/>
                                        <a:cs typeface="Times New Roman" panose="02020603050405020304" pitchFamily="18" charset="0"/>
                                      </a:rPr>
                                      <m:t>𝑐</m:t>
                                    </m:r>
                                  </m:sub>
                                </m:sSub>
                              </m:e>
                            </m:d>
                          </m:e>
                        </m:func>
                        <m:r>
                          <a:rPr lang="en-US" altLang="zh-CN" sz="2400" b="0" i="1" smtClean="0">
                            <a:latin typeface="Cambria Math" panose="02040503050406030204" pitchFamily="18" charset="0"/>
                            <a:cs typeface="Times New Roman" panose="02020603050405020304" pitchFamily="18" charset="0"/>
                          </a:rPr>
                          <m:t>−</m:t>
                        </m:r>
                        <m:r>
                          <m:rPr>
                            <m:sty m:val="p"/>
                          </m:rPr>
                          <a:rPr lang="en-US" altLang="zh-CN" sz="2400">
                            <a:latin typeface="Cambria Math" panose="02040503050406030204" pitchFamily="18" charset="0"/>
                            <a:cs typeface="Times New Roman" panose="02020603050405020304" pitchFamily="18" charset="0"/>
                          </a:rPr>
                          <m:t>exp</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𝑐</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𝑅</m:t>
                            </m:r>
                          </m:e>
                          <m:sub>
                            <m:r>
                              <a:rPr lang="en-US" altLang="zh-CN" sz="2400" i="1">
                                <a:latin typeface="Cambria Math" panose="02040503050406030204" pitchFamily="18" charset="0"/>
                                <a:cs typeface="Times New Roman" panose="02020603050405020304" pitchFamily="18" charset="0"/>
                              </a:rPr>
                              <m:t>𝑐</m:t>
                            </m:r>
                          </m:sub>
                        </m:sSub>
                        <m:r>
                          <a:rPr lang="en-US" altLang="zh-CN" sz="2400" i="1">
                            <a:latin typeface="Cambria Math" panose="02040503050406030204" pitchFamily="18" charset="0"/>
                            <a:cs typeface="Times New Roman" panose="02020603050405020304" pitchFamily="18" charset="0"/>
                          </a:rPr>
                          <m:t>)</m:t>
                        </m:r>
                      </m:e>
                    </m:d>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𝐹</m:t>
                        </m:r>
                      </m:e>
                      <m:sup>
                        <m:r>
                          <a:rPr lang="en-US" altLang="zh-CN" sz="2400" b="0" i="1" smtClean="0">
                            <a:latin typeface="Cambria Math" panose="02040503050406030204" pitchFamily="18" charset="0"/>
                          </a:rPr>
                          <m:t>−1</m:t>
                        </m:r>
                      </m:sup>
                    </m:sSup>
                    <m:d>
                      <m:dPr>
                        <m:begChr m:val="{"/>
                        <m:endChr m:val="}"/>
                        <m:ctrlPr>
                          <a:rPr lang="en-US" altLang="zh-CN" sz="2400" b="0" i="1" smtClean="0">
                            <a:latin typeface="Cambria Math" panose="02040503050406030204" pitchFamily="18" charset="0"/>
                          </a:rPr>
                        </m:ctrlPr>
                      </m:dPr>
                      <m:e>
                        <m:r>
                          <m:rPr>
                            <m:sty m:val="p"/>
                          </m:rPr>
                          <a:rPr lang="en-US" altLang="zh-CN" sz="2400">
                            <a:latin typeface="Cambria Math" panose="02040503050406030204" pitchFamily="18" charset="0"/>
                            <a:cs typeface="Times New Roman" panose="02020603050405020304" pitchFamily="18" charset="0"/>
                          </a:rPr>
                          <m:t>exp</m:t>
                        </m:r>
                        <m:r>
                          <a:rPr lang="en-US" altLang="zh-CN" sz="240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𝐵</m:t>
                        </m:r>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𝑅</m:t>
                            </m:r>
                          </m:e>
                          <m:sub>
                            <m:r>
                              <a:rPr lang="en-US" altLang="zh-CN" sz="2400" i="1">
                                <a:latin typeface="Cambria Math" panose="02040503050406030204" pitchFamily="18" charset="0"/>
                                <a:cs typeface="Times New Roman" panose="02020603050405020304" pitchFamily="18" charset="0"/>
                              </a:rPr>
                              <m:t>𝑐</m:t>
                            </m:r>
                          </m:sub>
                        </m:sSub>
                        <m:r>
                          <a:rPr lang="en-US" altLang="zh-CN" sz="2400" b="0" i="1" smtClean="0">
                            <a:latin typeface="Cambria Math" panose="02040503050406030204" pitchFamily="18" charset="0"/>
                            <a:cs typeface="Times New Roman" panose="02020603050405020304" pitchFamily="18" charset="0"/>
                          </a:rPr>
                          <m:t>𝑤</m:t>
                        </m:r>
                        <m:r>
                          <a:rPr lang="en-US" altLang="zh-CN" sz="2400" i="1">
                            <a:latin typeface="Cambria Math" panose="02040503050406030204" pitchFamily="18" charset="0"/>
                            <a:cs typeface="Times New Roman" panose="02020603050405020304" pitchFamily="18" charset="0"/>
                          </a:rPr>
                          <m:t>)</m:t>
                        </m:r>
                      </m:e>
                    </m:d>
                  </m:oMath>
                </a14:m>
                <a:endParaRPr lang="en-US" altLang="zh-CN" sz="2400" dirty="0" smtClean="0"/>
              </a:p>
              <a:p>
                <a:pPr lvl="0">
                  <a:lnSpc>
                    <a:spcPct val="90000"/>
                  </a:lnSpc>
                  <a:spcBef>
                    <a:spcPts val="1000"/>
                  </a:spcBef>
                </a:pPr>
                <a:r>
                  <a:rPr lang="en-US" altLang="zh-CN" sz="2000" i="1" dirty="0" smtClean="0">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 G</a:t>
                </a:r>
                <a:r>
                  <a:rPr lang="zh-CN" altLang="en-US" sz="2000" dirty="0" smtClean="0">
                    <a:latin typeface="Times New Roman" panose="02020603050405020304" pitchFamily="18" charset="0"/>
                    <a:cs typeface="Times New Roman" panose="02020603050405020304" pitchFamily="18" charset="0"/>
                  </a:rPr>
                  <a:t>：经验</a:t>
                </a:r>
                <a:r>
                  <a:rPr lang="zh-CN" altLang="en-US" sz="2000" dirty="0">
                    <a:latin typeface="Times New Roman" panose="02020603050405020304" pitchFamily="18" charset="0"/>
                    <a:cs typeface="Times New Roman" panose="02020603050405020304" pitchFamily="18" charset="0"/>
                  </a:rPr>
                  <a:t>系数</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且</a:t>
                </a:r>
                <a:r>
                  <a:rPr lang="en-US" altLang="zh-CN" sz="2000" dirty="0">
                    <a:latin typeface="Times New Roman" panose="02020603050405020304" pitchFamily="18" charset="0"/>
                    <a:cs typeface="Times New Roman" panose="02020603050405020304" pitchFamily="18" charset="0"/>
                  </a:rPr>
                  <a:t>|G|&lt;|c</a:t>
                </a:r>
                <a:r>
                  <a:rPr lang="en-US" altLang="zh-CN" sz="2000" dirty="0" smtClean="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lvl="0">
                  <a:lnSpc>
                    <a:spcPct val="90000"/>
                  </a:lnSpc>
                  <a:spcBef>
                    <a:spcPts val="1000"/>
                  </a:spcBef>
                </a:pPr>
                <a:r>
                  <a:rPr lang="en-US" altLang="zh-CN" sz="2000" i="1" dirty="0" smtClean="0">
                    <a:latin typeface="Times New Roman" panose="02020603050405020304" pitchFamily="18" charset="0"/>
                    <a:cs typeface="Times New Roman" panose="02020603050405020304" pitchFamily="18" charset="0"/>
                  </a:rPr>
                  <a:t>            B</a:t>
                </a:r>
                <a:r>
                  <a:rPr lang="zh-CN" altLang="en-US" sz="2000" dirty="0" smtClean="0">
                    <a:latin typeface="Times New Roman" panose="02020603050405020304" pitchFamily="18" charset="0"/>
                    <a:cs typeface="Times New Roman" panose="02020603050405020304" pitchFamily="18" charset="0"/>
                  </a:rPr>
                  <a:t>： 由</a:t>
                </a:r>
                <a:r>
                  <a:rPr lang="zh-CN" altLang="en-US" sz="2000" dirty="0">
                    <a:latin typeface="Times New Roman" panose="02020603050405020304" pitchFamily="18" charset="0"/>
                    <a:cs typeface="Times New Roman" panose="02020603050405020304" pitchFamily="18" charset="0"/>
                  </a:rPr>
                  <a:t>经验决定的阻尼</a:t>
                </a:r>
                <a:r>
                  <a:rPr lang="zh-CN" altLang="en-US" sz="2000" dirty="0" smtClean="0">
                    <a:latin typeface="Times New Roman" panose="02020603050405020304" pitchFamily="18" charset="0"/>
                    <a:cs typeface="Times New Roman" panose="02020603050405020304" pitchFamily="18" charset="0"/>
                  </a:rPr>
                  <a:t>函数</a:t>
                </a:r>
                <a:endParaRPr lang="en-US" altLang="zh-CN" sz="2000" dirty="0" smtClean="0">
                  <a:latin typeface="Times New Roman" panose="02020603050405020304" pitchFamily="18" charset="0"/>
                  <a:cs typeface="Times New Roman" panose="02020603050405020304" pitchFamily="18" charset="0"/>
                </a:endParaRPr>
              </a:p>
              <a:p>
                <a:pPr lvl="0">
                  <a:lnSpc>
                    <a:spcPct val="90000"/>
                  </a:lnSpc>
                  <a:spcBef>
                    <a:spcPts val="1000"/>
                  </a:spcBef>
                </a:pPr>
                <a:r>
                  <a:rPr lang="en-US" altLang="zh-CN" sz="2000" dirty="0" smtClean="0"/>
                  <a:t> </a:t>
                </a:r>
                <a14:m>
                  <m:oMath xmlns:m="http://schemas.openxmlformats.org/officeDocument/2006/math">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        </m:t>
                        </m:r>
                        <m:r>
                          <a:rPr lang="en-US" altLang="zh-CN" sz="2000" i="1">
                            <a:latin typeface="Cambria Math" panose="02040503050406030204" pitchFamily="18" charset="0"/>
                          </a:rPr>
                          <m:t>𝐹</m:t>
                        </m:r>
                      </m:e>
                      <m:sup>
                        <m:r>
                          <a:rPr lang="en-US" altLang="zh-CN" sz="2000" i="1">
                            <a:latin typeface="Cambria Math" panose="02040503050406030204" pitchFamily="18" charset="0"/>
                          </a:rPr>
                          <m:t>−1</m:t>
                        </m:r>
                      </m:sup>
                    </m:sSup>
                  </m:oMath>
                </a14:m>
                <a:r>
                  <a:rPr lang="zh-CN" altLang="en-US" sz="2000" dirty="0" smtClean="0">
                    <a:latin typeface="Times New Roman" panose="02020603050405020304" pitchFamily="18" charset="0"/>
                    <a:cs typeface="Times New Roman" panose="02020603050405020304" pitchFamily="18" charset="0"/>
                  </a:rPr>
                  <a:t>：反</a:t>
                </a:r>
                <a:r>
                  <a:rPr lang="zh-CN" altLang="en-US" sz="2000" dirty="0">
                    <a:latin typeface="Times New Roman" panose="02020603050405020304" pitchFamily="18" charset="0"/>
                    <a:cs typeface="Times New Roman" panose="02020603050405020304" pitchFamily="18" charset="0"/>
                  </a:rPr>
                  <a:t>傅立叶</a:t>
                </a:r>
                <a:r>
                  <a:rPr lang="zh-CN" altLang="en-US" sz="2000" dirty="0" smtClean="0">
                    <a:latin typeface="Times New Roman" panose="02020603050405020304" pitchFamily="18" charset="0"/>
                    <a:cs typeface="Times New Roman" panose="02020603050405020304" pitchFamily="18" charset="0"/>
                  </a:rPr>
                  <a:t>变换</a:t>
                </a:r>
                <a:endParaRPr lang="en-US" altLang="zh-CN" sz="2000" dirty="0" smtClean="0">
                  <a:latin typeface="Times New Roman" panose="02020603050405020304" pitchFamily="18" charset="0"/>
                  <a:cs typeface="Times New Roman" panose="02020603050405020304" pitchFamily="18" charset="0"/>
                </a:endParaRPr>
              </a:p>
              <a:p>
                <a:pPr lvl="0">
                  <a:lnSpc>
                    <a:spcPct val="90000"/>
                  </a:lnSpc>
                  <a:spcBef>
                    <a:spcPts val="1000"/>
                  </a:spcBef>
                </a:pPr>
                <a:r>
                  <a:rPr lang="en-US" altLang="zh-CN" sz="2000" i="1" dirty="0">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           w</a:t>
                </a:r>
                <a:r>
                  <a:rPr lang="zh-CN" altLang="en-US" sz="2000" dirty="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随机</a:t>
                </a:r>
                <a:r>
                  <a:rPr lang="zh-CN" altLang="en-US" sz="2000" dirty="0">
                    <a:latin typeface="Times New Roman" panose="02020603050405020304" pitchFamily="18" charset="0"/>
                    <a:cs typeface="Times New Roman" panose="02020603050405020304" pitchFamily="18" charset="0"/>
                  </a:rPr>
                  <a:t>频</a:t>
                </a:r>
                <a:r>
                  <a:rPr lang="zh-CN" altLang="en-US" sz="2000" dirty="0" smtClean="0">
                    <a:latin typeface="Times New Roman" panose="02020603050405020304" pitchFamily="18" charset="0"/>
                    <a:cs typeface="Times New Roman" panose="02020603050405020304" pitchFamily="18" charset="0"/>
                  </a:rPr>
                  <a:t>率。</a:t>
                </a:r>
                <a:endParaRPr lang="en-US" altLang="zh-CN" sz="2000" dirty="0">
                  <a:latin typeface="Times New Roman" panose="02020603050405020304" pitchFamily="18" charset="0"/>
                  <a:cs typeface="Times New Roman" panose="02020603050405020304" pitchFamily="18" charset="0"/>
                  <a:sym typeface="+mn-ea"/>
                </a:endParaRPr>
              </a:p>
            </p:txBody>
          </p:sp>
        </mc:Choice>
        <mc:Fallback>
          <p:sp>
            <p:nvSpPr>
              <p:cNvPr id="9" name="矩形 8"/>
              <p:cNvSpPr>
                <a:spLocks noRot="1" noChangeAspect="1" noMove="1" noResize="1" noEditPoints="1" noAdjustHandles="1" noChangeArrowheads="1" noChangeShapeType="1" noTextEdit="1"/>
              </p:cNvSpPr>
              <p:nvPr>
                <p:custDataLst>
                  <p:tags r:id="rId4"/>
                </p:custDataLst>
              </p:nvPr>
            </p:nvSpPr>
            <p:spPr>
              <a:xfrm>
                <a:off x="838200" y="1825625"/>
                <a:ext cx="10515600" cy="4351338"/>
              </a:xfrm>
              <a:prstGeom prst="rect">
                <a:avLst/>
              </a:prstGeom>
              <a:blipFill rotWithShape="0">
                <a:blip r:embed="rId6"/>
                <a:stretch>
                  <a:fillRect l="-1043" t="-2941"/>
                </a:stretch>
              </a:blipFill>
            </p:spPr>
            <p:txBody>
              <a:bodyPr/>
              <a:lstStyle/>
              <a:p>
                <a:r>
                  <a:rPr lang="zh-CN" altLang="en-US">
                    <a:noFill/>
                  </a:rPr>
                  <a:t> </a:t>
                </a:r>
              </a:p>
            </p:txBody>
          </p:sp>
        </mc:Fallback>
      </mc:AlternateContent>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pic>
        <p:nvPicPr>
          <p:cNvPr id="7" name="图片 6"/>
          <p:cNvPicPr>
            <a:picLocks noChangeAspect="1"/>
          </p:cNvPicPr>
          <p:nvPr/>
        </p:nvPicPr>
        <p:blipFill>
          <a:blip r:embed="rId7"/>
          <a:stretch>
            <a:fillRect/>
          </a:stretch>
        </p:blipFill>
        <p:spPr>
          <a:xfrm>
            <a:off x="5820863" y="4136231"/>
            <a:ext cx="4343401" cy="1771182"/>
          </a:xfrm>
          <a:prstGeom prst="rect">
            <a:avLst/>
          </a:prstGeom>
        </p:spPr>
      </p:pic>
    </p:spTree>
    <p:custDataLst>
      <p:tags r:id="rId1"/>
    </p:custDataLst>
    <p:extLst>
      <p:ext uri="{BB962C8B-B14F-4D97-AF65-F5344CB8AC3E}">
        <p14:creationId xmlns:p14="http://schemas.microsoft.com/office/powerpoint/2010/main" val="2104862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578734" y="162046"/>
            <a:ext cx="10775066" cy="1528642"/>
          </a:xfrm>
          <a:prstGeom prst="rect">
            <a:avLst/>
          </a:prstGeom>
        </p:spPr>
        <p:txBody>
          <a:bodyPr vert="horz" wrap="square" lIns="91440" tIns="45720" rIns="91440" bIns="45720" rtlCol="0" anchor="ctr">
            <a:normAutofit/>
          </a:bodyPr>
          <a:lstStyle/>
          <a:p>
            <a:pPr lvl="0" algn="ctr">
              <a:lnSpc>
                <a:spcPct val="90000"/>
              </a:lnSpc>
            </a:pPr>
            <a:r>
              <a:rPr lang="zh-CN" altLang="en-US" sz="4400" dirty="0">
                <a:latin typeface="+mj-lt"/>
                <a:ea typeface="+mj-ea"/>
                <a:cs typeface="+mj-cs"/>
                <a:sym typeface="+mn-ea"/>
              </a:rPr>
              <a:t>水</a:t>
            </a:r>
            <a:r>
              <a:rPr lang="zh-CN" altLang="en-US" sz="4400" dirty="0" smtClean="0">
                <a:latin typeface="+mj-lt"/>
                <a:ea typeface="+mj-ea"/>
                <a:cs typeface="+mj-cs"/>
                <a:sym typeface="+mn-ea"/>
              </a:rPr>
              <a:t>下成像系统</a:t>
            </a:r>
            <a:endParaRPr lang="zh-CN" altLang="en-US" sz="4400" dirty="0">
              <a:latin typeface="+mj-lt"/>
              <a:ea typeface="+mj-ea"/>
              <a:cs typeface="+mj-cs"/>
              <a:sym typeface="+mn-ea"/>
            </a:endParaRPr>
          </a:p>
        </p:txBody>
      </p:sp>
      <p:sp>
        <p:nvSpPr>
          <p:cNvPr id="6" name="矩形 5"/>
          <p:cNvSpPr/>
          <p:nvPr>
            <p:custDataLst>
              <p:tags r:id="rId3"/>
            </p:custDataLst>
          </p:nvPr>
        </p:nvSpPr>
        <p:spPr>
          <a:xfrm>
            <a:off x="1017077" y="2012314"/>
            <a:ext cx="10515600" cy="4351338"/>
          </a:xfrm>
          <a:prstGeom prst="rect">
            <a:avLst/>
          </a:prstGeom>
        </p:spPr>
        <p:txBody>
          <a:bodyPr vert="horz" wrap="square" lIns="91440" tIns="45720" rIns="91440" bIns="45720" rtlCol="0" anchor="t">
            <a:normAutofit/>
          </a:bodyPr>
          <a:lstStyle/>
          <a:p>
            <a:pPr marL="228600" lvl="0" indent="-228600" algn="l">
              <a:lnSpc>
                <a:spcPct val="90000"/>
              </a:lnSpc>
              <a:spcBef>
                <a:spcPts val="1000"/>
              </a:spcBef>
              <a:buFont typeface="Arial" panose="020B0604020202020204" pitchFamily="34" charset="0"/>
            </a:pPr>
            <a:endParaRPr lang="zh-CN" altLang="en-US" sz="2800">
              <a:sym typeface="+mn-ea"/>
            </a:endParaRPr>
          </a:p>
        </p:txBody>
      </p:sp>
      <mc:AlternateContent xmlns:mc="http://schemas.openxmlformats.org/markup-compatibility/2006" xmlns:a14="http://schemas.microsoft.com/office/drawing/2010/main">
        <mc:Choice Requires="a14">
          <p:sp>
            <p:nvSpPr>
              <p:cNvPr id="9" name="矩形 8"/>
              <p:cNvSpPr/>
              <p:nvPr>
                <p:custDataLst>
                  <p:tags r:id="rId4"/>
                </p:custDataLst>
              </p:nvPr>
            </p:nvSpPr>
            <p:spPr>
              <a:xfrm>
                <a:off x="838200" y="1825625"/>
                <a:ext cx="10515600" cy="4351338"/>
              </a:xfrm>
              <a:prstGeom prst="rect">
                <a:avLst/>
              </a:prstGeom>
            </p:spPr>
            <p:txBody>
              <a:bodyPr vert="horz" wrap="square" lIns="91440" tIns="45720" rIns="91440" bIns="45720" rtlCol="0" anchor="t">
                <a:normAutofit fontScale="92500" lnSpcReduction="10000"/>
              </a:bodyPr>
              <a:lstStyle/>
              <a:p>
                <a:pPr marL="457200" lvl="0" indent="-457200">
                  <a:lnSpc>
                    <a:spcPct val="90000"/>
                  </a:lnSpc>
                  <a:spcBef>
                    <a:spcPts val="1000"/>
                  </a:spcBef>
                  <a:buFont typeface="Arial" panose="020B0604020202020204" pitchFamily="34" charset="0"/>
                  <a:buChar char="•"/>
                </a:pPr>
                <a:r>
                  <a:rPr lang="zh-CN" altLang="en-US" sz="3000" dirty="0" smtClean="0">
                    <a:solidFill>
                      <a:schemeClr val="accent1"/>
                    </a:solidFill>
                    <a:sym typeface="+mn-ea"/>
                  </a:rPr>
                  <a:t>经典水下成像模型</a:t>
                </a:r>
                <a:endParaRPr lang="en-US" altLang="zh-CN" sz="3000" dirty="0" smtClean="0">
                  <a:solidFill>
                    <a:schemeClr val="accent1"/>
                  </a:solidFill>
                  <a:sym typeface="+mn-ea"/>
                </a:endParaRPr>
              </a:p>
              <a:p>
                <a:pPr>
                  <a:lnSpc>
                    <a:spcPct val="90000"/>
                  </a:lnSpc>
                  <a:spcBef>
                    <a:spcPts val="1000"/>
                  </a:spcBef>
                </a:pPr>
                <a:r>
                  <a:rPr lang="en-US" altLang="zh-CN" sz="3200" dirty="0">
                    <a:sym typeface="+mn-ea"/>
                  </a:rPr>
                  <a:t> </a:t>
                </a:r>
                <a:r>
                  <a:rPr lang="en-US" altLang="zh-CN" sz="3200" dirty="0" smtClean="0">
                    <a:sym typeface="+mn-ea"/>
                  </a:rPr>
                  <a:t>      </a:t>
                </a:r>
                <a:r>
                  <a:rPr lang="zh-CN" altLang="en-US" sz="2600" b="1" dirty="0" smtClean="0">
                    <a:solidFill>
                      <a:schemeClr val="tx1">
                        <a:lumMod val="95000"/>
                        <a:lumOff val="5000"/>
                      </a:schemeClr>
                    </a:solidFill>
                    <a:sym typeface="+mn-ea"/>
                  </a:rPr>
                  <a:t>后向散射部分</a:t>
                </a:r>
                <a:r>
                  <a:rPr lang="zh-CN" altLang="en-US" sz="2800" dirty="0" smtClean="0">
                    <a:solidFill>
                      <a:schemeClr val="tx1">
                        <a:lumMod val="95000"/>
                        <a:lumOff val="5000"/>
                      </a:schemeClr>
                    </a:solidFill>
                  </a:rPr>
                  <a:t>：</a:t>
                </a:r>
                <a:endParaRPr lang="en-US" altLang="zh-CN" sz="2800" dirty="0" smtClean="0"/>
              </a:p>
              <a:p>
                <a:pPr>
                  <a:lnSpc>
                    <a:spcPct val="90000"/>
                  </a:lnSpc>
                  <a:spcBef>
                    <a:spcPts val="1000"/>
                  </a:spcBef>
                </a:pPr>
                <a14:m>
                  <m:oMathPara xmlns:m="http://schemas.openxmlformats.org/officeDocument/2006/math">
                    <m:oMathParaPr>
                      <m:jc m:val="centerGroup"/>
                    </m:oMathParaPr>
                    <m:oMath xmlns:m="http://schemas.openxmlformats.org/officeDocument/2006/math">
                      <m:sSub>
                        <m:sSubPr>
                          <m:ctrlPr>
                            <a:rPr lang="en-US" altLang="zh-CN" sz="2600" i="1" smtClean="0">
                              <a:latin typeface="Cambria Math" panose="02040503050406030204" pitchFamily="18" charset="0"/>
                            </a:rPr>
                          </m:ctrlPr>
                        </m:sSubPr>
                        <m:e>
                          <m:r>
                            <a:rPr lang="en-US" altLang="zh-CN" sz="2600" i="1">
                              <a:latin typeface="Cambria Math" panose="02040503050406030204" pitchFamily="18" charset="0"/>
                            </a:rPr>
                            <m:t>𝐸</m:t>
                          </m:r>
                        </m:e>
                        <m:sub>
                          <m:r>
                            <a:rPr lang="en-US" altLang="zh-CN" sz="2600" i="1">
                              <a:latin typeface="Cambria Math" panose="02040503050406030204" pitchFamily="18" charset="0"/>
                            </a:rPr>
                            <m:t>𝑏</m:t>
                          </m:r>
                        </m:sub>
                      </m:sSub>
                      <m:d>
                        <m:dPr>
                          <m:ctrlPr>
                            <a:rPr lang="en-US" altLang="zh-CN" sz="2600" i="1">
                              <a:latin typeface="Cambria Math" panose="02040503050406030204" pitchFamily="18" charset="0"/>
                              <a:cs typeface="Times New Roman" panose="02020603050405020304" pitchFamily="18" charset="0"/>
                            </a:rPr>
                          </m:ctrlPr>
                        </m:dPr>
                        <m:e>
                          <m:r>
                            <a:rPr lang="zh-CN" altLang="en-US" sz="2600" i="1">
                              <a:latin typeface="Cambria Math" panose="02040503050406030204" pitchFamily="18" charset="0"/>
                              <a:cs typeface="Times New Roman" panose="02020603050405020304" pitchFamily="18" charset="0"/>
                            </a:rPr>
                            <m:t>𝜃</m:t>
                          </m:r>
                        </m:e>
                      </m:d>
                      <m:r>
                        <a:rPr lang="en-US" altLang="zh-CN" sz="2600" i="1">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𝐸</m:t>
                          </m:r>
                        </m:e>
                        <m:sub>
                          <m:r>
                            <a:rPr lang="en-US" altLang="zh-CN" sz="2600" i="1">
                              <a:latin typeface="Cambria Math" panose="02040503050406030204" pitchFamily="18" charset="0"/>
                            </a:rPr>
                            <m:t>𝑏</m:t>
                          </m:r>
                          <m:r>
                            <a:rPr lang="en-US" altLang="zh-CN" sz="2600" i="1">
                              <a:latin typeface="Cambria Math" panose="02040503050406030204" pitchFamily="18" charset="0"/>
                            </a:rPr>
                            <m:t>,</m:t>
                          </m:r>
                          <m:r>
                            <a:rPr lang="en-US" altLang="zh-CN" sz="2600" i="1">
                              <a:latin typeface="Cambria Math" panose="02040503050406030204" pitchFamily="18" charset="0"/>
                            </a:rPr>
                            <m:t>𝑑</m:t>
                          </m:r>
                        </m:sub>
                      </m:sSub>
                      <m:d>
                        <m:dPr>
                          <m:ctrlPr>
                            <a:rPr lang="en-US" altLang="zh-CN" sz="2600" i="1">
                              <a:latin typeface="Cambria Math" panose="02040503050406030204" pitchFamily="18" charset="0"/>
                            </a:rPr>
                          </m:ctrlPr>
                        </m:dPr>
                        <m:e>
                          <m:r>
                            <a:rPr lang="en-US" altLang="zh-CN" sz="2600" i="1">
                              <a:latin typeface="Cambria Math" panose="02040503050406030204" pitchFamily="18" charset="0"/>
                            </a:rPr>
                            <m:t>𝑥</m:t>
                          </m:r>
                          <m:r>
                            <a:rPr lang="en-US" altLang="zh-CN" sz="2600" i="1">
                              <a:latin typeface="Cambria Math" panose="02040503050406030204" pitchFamily="18" charset="0"/>
                            </a:rPr>
                            <m:t>,</m:t>
                          </m:r>
                          <m:r>
                            <a:rPr lang="en-US" altLang="zh-CN" sz="2600" i="1">
                              <a:latin typeface="Cambria Math" panose="02040503050406030204" pitchFamily="18" charset="0"/>
                            </a:rPr>
                            <m:t>𝑦</m:t>
                          </m:r>
                        </m:e>
                      </m:d>
                      <m:r>
                        <a:rPr lang="en-US" altLang="zh-CN" sz="2600" i="1">
                          <a:latin typeface="Cambria Math" panose="02040503050406030204" pitchFamily="18" charset="0"/>
                        </a:rPr>
                        <m:t>+ </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𝐸</m:t>
                          </m:r>
                        </m:e>
                        <m:sub>
                          <m:r>
                            <a:rPr lang="en-US" altLang="zh-CN" sz="2600" i="1">
                              <a:latin typeface="Cambria Math" panose="02040503050406030204" pitchFamily="18" charset="0"/>
                            </a:rPr>
                            <m:t>𝑏</m:t>
                          </m:r>
                          <m:r>
                            <a:rPr lang="en-US" altLang="zh-CN" sz="2600" i="1">
                              <a:latin typeface="Cambria Math" panose="02040503050406030204" pitchFamily="18" charset="0"/>
                            </a:rPr>
                            <m:t>,</m:t>
                          </m:r>
                          <m:r>
                            <a:rPr lang="en-US" altLang="zh-CN" sz="2600" i="1">
                              <a:latin typeface="Cambria Math" panose="02040503050406030204" pitchFamily="18" charset="0"/>
                            </a:rPr>
                            <m:t>𝑑</m:t>
                          </m:r>
                        </m:sub>
                      </m:sSub>
                      <m:r>
                        <a:rPr lang="en-US" altLang="zh-CN" sz="2600" i="1">
                          <a:latin typeface="Cambria Math" panose="02040503050406030204" pitchFamily="18" charset="0"/>
                        </a:rPr>
                        <m:t>(</m:t>
                      </m:r>
                      <m:r>
                        <a:rPr lang="en-US" altLang="zh-CN" sz="2600" i="1">
                          <a:latin typeface="Cambria Math" panose="02040503050406030204" pitchFamily="18" charset="0"/>
                        </a:rPr>
                        <m:t>𝑥</m:t>
                      </m:r>
                      <m:r>
                        <a:rPr lang="en-US" altLang="zh-CN" sz="2600" i="1">
                          <a:latin typeface="Cambria Math" panose="02040503050406030204" pitchFamily="18" charset="0"/>
                        </a:rPr>
                        <m:t>,</m:t>
                      </m:r>
                      <m:r>
                        <a:rPr lang="en-US" altLang="zh-CN" sz="2600" i="1">
                          <a:latin typeface="Cambria Math" panose="02040503050406030204" pitchFamily="18" charset="0"/>
                        </a:rPr>
                        <m:t>𝑦</m:t>
                      </m:r>
                      <m:r>
                        <a:rPr lang="en-US" altLang="zh-CN" sz="2600" i="1">
                          <a:latin typeface="Cambria Math" panose="02040503050406030204" pitchFamily="18" charset="0"/>
                        </a:rPr>
                        <m:t>)∗</m:t>
                      </m:r>
                      <m:r>
                        <a:rPr lang="en-US" altLang="zh-CN" sz="2600" i="1">
                          <a:latin typeface="Cambria Math" panose="02040503050406030204" pitchFamily="18" charset="0"/>
                        </a:rPr>
                        <m:t>𝑔</m:t>
                      </m:r>
                      <m:r>
                        <a:rPr lang="en-US" altLang="zh-CN" sz="2600" i="1">
                          <a:latin typeface="Cambria Math" panose="02040503050406030204" pitchFamily="18" charset="0"/>
                        </a:rPr>
                        <m:t>(</m:t>
                      </m:r>
                      <m:r>
                        <a:rPr lang="en-US" altLang="zh-CN" sz="2600" i="1">
                          <a:latin typeface="Cambria Math" panose="02040503050406030204" pitchFamily="18" charset="0"/>
                        </a:rPr>
                        <m:t>𝑥</m:t>
                      </m:r>
                      <m:r>
                        <a:rPr lang="en-US" altLang="zh-CN" sz="2600" i="1">
                          <a:latin typeface="Cambria Math" panose="02040503050406030204" pitchFamily="18" charset="0"/>
                        </a:rPr>
                        <m:t>,</m:t>
                      </m:r>
                      <m:r>
                        <a:rPr lang="en-US" altLang="zh-CN" sz="2600" i="1">
                          <a:latin typeface="Cambria Math" panose="02040503050406030204" pitchFamily="18" charset="0"/>
                        </a:rPr>
                        <m:t>𝑦</m:t>
                      </m:r>
                      <m:r>
                        <a:rPr lang="en-US" altLang="zh-CN" sz="2600" i="1">
                          <a:latin typeface="Cambria Math" panose="020405030504060302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𝑅</m:t>
                          </m:r>
                        </m:e>
                        <m:sub>
                          <m:r>
                            <a:rPr lang="en-US" altLang="zh-CN" sz="2600" i="1">
                              <a:latin typeface="Cambria Math" panose="02040503050406030204" pitchFamily="18" charset="0"/>
                              <a:cs typeface="Times New Roman" panose="02020603050405020304" pitchFamily="18" charset="0"/>
                            </a:rPr>
                            <m:t>𝑐</m:t>
                          </m:r>
                        </m:sub>
                      </m:sSub>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𝐺</m:t>
                      </m:r>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𝑐</m:t>
                      </m:r>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𝐵</m:t>
                      </m:r>
                      <m:r>
                        <a:rPr lang="en-US" altLang="zh-CN" sz="2600" i="1">
                          <a:latin typeface="Cambria Math" panose="02040503050406030204" pitchFamily="18" charset="0"/>
                        </a:rPr>
                        <m:t>)</m:t>
                      </m:r>
                    </m:oMath>
                  </m:oMathPara>
                </a14:m>
                <a:endParaRPr lang="en-US" altLang="zh-CN" sz="2600" i="1" dirty="0" smtClean="0">
                  <a:latin typeface="Cambria Math" panose="02040503050406030204" pitchFamily="18" charset="0"/>
                  <a:cs typeface="Times New Roman" panose="02020603050405020304" pitchFamily="18" charset="0"/>
                </a:endParaRPr>
              </a:p>
              <a:p>
                <a:pPr>
                  <a:lnSpc>
                    <a:spcPct val="160000"/>
                  </a:lnSpc>
                  <a:spcAft>
                    <a:spcPts val="1200"/>
                  </a:spcAft>
                </a:pPr>
                <a:r>
                  <a:rPr lang="zh-CN" altLang="en-US" sz="2800" dirty="0" smtClean="0">
                    <a:latin typeface="+mn-ea"/>
                    <a:cs typeface="Times New Roman" panose="02020603050405020304" pitchFamily="18" charset="0"/>
                  </a:rPr>
                  <a:t>   </a:t>
                </a:r>
                <a:r>
                  <a:rPr lang="zh-CN" altLang="en-US" sz="2000" dirty="0" smtClean="0">
                    <a:latin typeface="+mn-ea"/>
                    <a:cs typeface="Times New Roman" panose="02020603050405020304" pitchFamily="18" charset="0"/>
                  </a:rPr>
                  <a:t>其中</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𝑏</m:t>
                        </m:r>
                        <m:r>
                          <a:rPr lang="en-US" altLang="zh-CN" sz="2000" i="1">
                            <a:latin typeface="Cambria Math" panose="02040503050406030204" pitchFamily="18" charset="0"/>
                          </a:rPr>
                          <m:t>,</m:t>
                        </m:r>
                        <m:r>
                          <a:rPr lang="en-US" altLang="zh-CN" sz="2000" i="1">
                            <a:latin typeface="Cambria Math" panose="02040503050406030204" pitchFamily="18" charset="0"/>
                          </a:rPr>
                          <m:t>𝑑</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oMath>
                </a14:m>
                <a:r>
                  <a:rPr lang="zh-CN" altLang="en-US" sz="2000" dirty="0">
                    <a:latin typeface="+mn-ea"/>
                    <a:cs typeface="Times New Roman" panose="02020603050405020304" pitchFamily="18" charset="0"/>
                  </a:rPr>
                  <a:t>是后向散射辐照度的直流分量</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可被表示为</a:t>
                </a:r>
                <a:r>
                  <a:rPr lang="en-US" altLang="zh-CN" sz="2000" dirty="0" smtClean="0">
                    <a:latin typeface="+mn-ea"/>
                    <a:cs typeface="Times New Roman" panose="02020603050405020304" pitchFamily="18" charset="0"/>
                  </a:rPr>
                  <a:t>:</a:t>
                </a:r>
                <a:endParaRPr lang="en-US" altLang="zh-CN" sz="2000" dirty="0">
                  <a:latin typeface="+mn-ea"/>
                  <a:cs typeface="Times New Roman" panose="02020603050405020304" pitchFamily="18" charset="0"/>
                </a:endParaRPr>
              </a:p>
              <a:p>
                <a:pPr>
                  <a:spcAft>
                    <a:spcPts val="1200"/>
                  </a:spcAft>
                </a:pPr>
                <a:r>
                  <a:rPr lang="en-US" altLang="zh-CN" sz="3200" dirty="0" smtClean="0"/>
                  <a:t> </a:t>
                </a:r>
                <a14:m>
                  <m:oMath xmlns:m="http://schemas.openxmlformats.org/officeDocument/2006/math">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         </m:t>
                        </m:r>
                        <m:r>
                          <a:rPr lang="en-US" altLang="zh-CN" sz="2200" i="1">
                            <a:latin typeface="Cambria Math" panose="02040503050406030204" pitchFamily="18" charset="0"/>
                          </a:rPr>
                          <m:t>𝐸</m:t>
                        </m:r>
                      </m:e>
                      <m:sub>
                        <m:r>
                          <a:rPr lang="en-US" altLang="zh-CN" sz="2200" i="1">
                            <a:latin typeface="Cambria Math" panose="02040503050406030204" pitchFamily="18" charset="0"/>
                          </a:rPr>
                          <m:t>𝑏</m:t>
                        </m:r>
                        <m:r>
                          <a:rPr lang="en-US" altLang="zh-CN" sz="2200" i="1">
                            <a:latin typeface="Cambria Math" panose="02040503050406030204" pitchFamily="18" charset="0"/>
                          </a:rPr>
                          <m:t>,</m:t>
                        </m:r>
                        <m:r>
                          <a:rPr lang="en-US" altLang="zh-CN" sz="2200" i="1">
                            <a:latin typeface="Cambria Math" panose="02040503050406030204" pitchFamily="18" charset="0"/>
                          </a:rPr>
                          <m:t>𝑑</m:t>
                        </m:r>
                      </m:sub>
                    </m:sSub>
                    <m:r>
                      <a:rPr lang="en-US" altLang="zh-CN" sz="2200" i="1">
                        <a:latin typeface="Cambria Math" panose="02040503050406030204" pitchFamily="18" charset="0"/>
                      </a:rPr>
                      <m:t>(</m:t>
                    </m:r>
                    <m:r>
                      <a:rPr lang="en-US" altLang="zh-CN" sz="2200" i="1">
                        <a:latin typeface="Cambria Math" panose="02040503050406030204" pitchFamily="18" charset="0"/>
                      </a:rPr>
                      <m:t>𝑥</m:t>
                    </m:r>
                    <m:r>
                      <a:rPr lang="en-US" altLang="zh-CN" sz="2200" i="1">
                        <a:latin typeface="Cambria Math" panose="02040503050406030204" pitchFamily="18" charset="0"/>
                      </a:rPr>
                      <m:t>,</m:t>
                    </m:r>
                    <m:r>
                      <a:rPr lang="en-US" altLang="zh-CN" sz="2200" i="1">
                        <a:latin typeface="Cambria Math" panose="02040503050406030204" pitchFamily="18" charset="0"/>
                      </a:rPr>
                      <m:t>𝑦</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nary>
                          <m:naryPr>
                            <m:chr m:val="∑"/>
                            <m:ctrlPr>
                              <a:rPr lang="en-US" altLang="zh-CN" sz="2200" i="1">
                                <a:latin typeface="Cambria Math" panose="02040503050406030204" pitchFamily="18" charset="0"/>
                              </a:rPr>
                            </m:ctrlPr>
                          </m:naryPr>
                          <m:sub>
                            <m:r>
                              <m:rPr>
                                <m:brk m:alnAt="23"/>
                              </m:rPr>
                              <a:rPr lang="en-US" altLang="zh-CN" sz="2200" i="1">
                                <a:latin typeface="Cambria Math" panose="02040503050406030204" pitchFamily="18" charset="0"/>
                              </a:rPr>
                              <m:t>𝑖</m:t>
                            </m:r>
                            <m:r>
                              <a:rPr lang="en-US" altLang="zh-CN" sz="2200" i="1">
                                <a:latin typeface="Cambria Math" panose="02040503050406030204" pitchFamily="18" charset="0"/>
                              </a:rPr>
                              <m:t>=1</m:t>
                            </m:r>
                          </m:sub>
                          <m:sup>
                            <m:r>
                              <a:rPr lang="en-US" altLang="zh-CN" sz="2200" i="1">
                                <a:latin typeface="Cambria Math" panose="02040503050406030204" pitchFamily="18" charset="0"/>
                              </a:rPr>
                              <m:t>𝑁</m:t>
                            </m:r>
                          </m:sup>
                          <m:e>
                            <m:func>
                              <m:funcPr>
                                <m:ctrlPr>
                                  <a:rPr lang="en-US" altLang="zh-CN" sz="2200" i="1">
                                    <a:latin typeface="Cambria Math" panose="02040503050406030204" pitchFamily="18" charset="0"/>
                                    <a:cs typeface="Times New Roman" panose="02020603050405020304" pitchFamily="18" charset="0"/>
                                  </a:rPr>
                                </m:ctrlPr>
                              </m:funcPr>
                              <m:fName>
                                <m:r>
                                  <m:rPr>
                                    <m:sty m:val="p"/>
                                  </m:rPr>
                                  <a:rPr lang="en-US" altLang="zh-CN" sz="2200">
                                    <a:latin typeface="Cambria Math" panose="02040503050406030204" pitchFamily="18" charset="0"/>
                                    <a:cs typeface="Times New Roman" panose="02020603050405020304" pitchFamily="18" charset="0"/>
                                  </a:rPr>
                                  <m:t>exp</m:t>
                                </m:r>
                              </m:fName>
                              <m:e>
                                <m:d>
                                  <m:dPr>
                                    <m:ctrlPr>
                                      <a:rPr lang="en-US" altLang="zh-CN" sz="2200" i="1">
                                        <a:latin typeface="Cambria Math" panose="02040503050406030204" pitchFamily="18" charset="0"/>
                                        <a:cs typeface="Times New Roman" panose="02020603050405020304" pitchFamily="18" charset="0"/>
                                      </a:rPr>
                                    </m:ctrlPr>
                                  </m:dPr>
                                  <m:e>
                                    <m:r>
                                      <a:rPr lang="en-US" altLang="zh-CN" sz="2200" i="1">
                                        <a:latin typeface="Cambria Math" panose="02040503050406030204" pitchFamily="18" charset="0"/>
                                        <a:cs typeface="Times New Roman" panose="02020603050405020304" pitchFamily="18" charset="0"/>
                                      </a:rPr>
                                      <m:t>−</m:t>
                                    </m:r>
                                    <m:r>
                                      <a:rPr lang="en-US" altLang="zh-CN" sz="2200" i="1">
                                        <a:latin typeface="Cambria Math" panose="02040503050406030204" pitchFamily="18" charset="0"/>
                                        <a:cs typeface="Times New Roman" panose="02020603050405020304" pitchFamily="18" charset="0"/>
                                      </a:rPr>
                                      <m:t>𝑐</m:t>
                                    </m:r>
                                    <m:sSub>
                                      <m:sSubPr>
                                        <m:ctrlPr>
                                          <a:rPr lang="en-US" altLang="zh-CN" sz="2200" i="1">
                                            <a:latin typeface="Cambria Math" panose="02040503050406030204" pitchFamily="18" charset="0"/>
                                            <a:cs typeface="Times New Roman" panose="02020603050405020304" pitchFamily="18" charset="0"/>
                                          </a:rPr>
                                        </m:ctrlPr>
                                      </m:sSubPr>
                                      <m:e>
                                        <m:r>
                                          <a:rPr lang="en-US" altLang="zh-CN" sz="2200" i="1">
                                            <a:latin typeface="Cambria Math" panose="02040503050406030204" pitchFamily="18" charset="0"/>
                                            <a:cs typeface="Times New Roman" panose="02020603050405020304" pitchFamily="18" charset="0"/>
                                          </a:rPr>
                                          <m:t>𝑍</m:t>
                                        </m:r>
                                      </m:e>
                                      <m:sub>
                                        <m:r>
                                          <a:rPr lang="en-US" altLang="zh-CN" sz="2200" i="1">
                                            <a:latin typeface="Cambria Math" panose="02040503050406030204" pitchFamily="18" charset="0"/>
                                            <a:cs typeface="Times New Roman" panose="02020603050405020304" pitchFamily="18" charset="0"/>
                                          </a:rPr>
                                          <m:t>𝑐𝑖</m:t>
                                        </m:r>
                                      </m:sub>
                                    </m:sSub>
                                  </m:e>
                                </m:d>
                              </m:e>
                            </m:func>
                            <m:r>
                              <a:rPr lang="zh-CN" altLang="en-US" sz="2200" i="1">
                                <a:latin typeface="Cambria Math" panose="02040503050406030204" pitchFamily="18" charset="0"/>
                                <a:cs typeface="Times New Roman" panose="02020603050405020304" pitchFamily="18" charset="0"/>
                              </a:rPr>
                              <m:t>𝛽</m:t>
                            </m:r>
                            <m:d>
                              <m:dPr>
                                <m:ctrlPr>
                                  <a:rPr lang="en-US" altLang="zh-CN" sz="2200" i="1">
                                    <a:latin typeface="Cambria Math" panose="02040503050406030204" pitchFamily="18" charset="0"/>
                                    <a:cs typeface="Times New Roman" panose="02020603050405020304" pitchFamily="18" charset="0"/>
                                  </a:rPr>
                                </m:ctrlPr>
                              </m:dPr>
                              <m:e>
                                <m:sSub>
                                  <m:sSubPr>
                                    <m:ctrlPr>
                                      <a:rPr lang="en-US" altLang="zh-CN" sz="2200" i="1">
                                        <a:latin typeface="Cambria Math" panose="02040503050406030204" pitchFamily="18" charset="0"/>
                                        <a:cs typeface="Times New Roman" panose="02020603050405020304" pitchFamily="18" charset="0"/>
                                      </a:rPr>
                                    </m:ctrlPr>
                                  </m:sSubPr>
                                  <m:e>
                                    <m:r>
                                      <a:rPr lang="zh-CN" altLang="en-US" sz="2200" i="1">
                                        <a:latin typeface="Cambria Math" panose="02040503050406030204" pitchFamily="18" charset="0"/>
                                        <a:cs typeface="Times New Roman" panose="02020603050405020304" pitchFamily="18" charset="0"/>
                                      </a:rPr>
                                      <m:t>𝜙</m:t>
                                    </m:r>
                                  </m:e>
                                  <m:sub>
                                    <m:r>
                                      <a:rPr lang="en-US" altLang="zh-CN" sz="2200" i="1">
                                        <a:latin typeface="Cambria Math" panose="02040503050406030204" pitchFamily="18" charset="0"/>
                                        <a:cs typeface="Times New Roman" panose="02020603050405020304" pitchFamily="18" charset="0"/>
                                      </a:rPr>
                                      <m:t>𝑏</m:t>
                                    </m:r>
                                  </m:sub>
                                </m:sSub>
                              </m:e>
                            </m:d>
                          </m:e>
                        </m:nary>
                        <m:r>
                          <a:rPr lang="en-US" altLang="zh-CN" sz="2200" i="1">
                            <a:latin typeface="Cambria Math" panose="02040503050406030204" pitchFamily="18" charset="0"/>
                          </a:rPr>
                          <m:t>𝐸</m:t>
                        </m:r>
                      </m:e>
                      <m:sub>
                        <m:r>
                          <a:rPr lang="en-US" altLang="zh-CN" sz="2200" i="1">
                            <a:latin typeface="Cambria Math" panose="02040503050406030204" pitchFamily="18" charset="0"/>
                          </a:rPr>
                          <m:t>𝑠</m:t>
                        </m:r>
                      </m:sub>
                    </m:sSub>
                    <m:r>
                      <a:rPr lang="en-US" altLang="zh-CN" sz="2200" i="1">
                        <a:latin typeface="Cambria Math" panose="02040503050406030204" pitchFamily="18" charset="0"/>
                      </a:rPr>
                      <m:t>(</m:t>
                    </m:r>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𝑥</m:t>
                        </m:r>
                      </m:e>
                      <m:sup>
                        <m:r>
                          <a:rPr lang="en-US" altLang="zh-CN" sz="2200" i="1">
                            <a:latin typeface="Cambria Math" panose="02040503050406030204" pitchFamily="18" charset="0"/>
                          </a:rPr>
                          <m:t>′</m:t>
                        </m:r>
                      </m:sup>
                    </m:sSup>
                    <m:r>
                      <a:rPr lang="en-US" altLang="zh-CN" sz="2200" i="1">
                        <a:latin typeface="Cambria Math" panose="02040503050406030204" pitchFamily="18" charset="0"/>
                      </a:rPr>
                      <m:t>,</m:t>
                    </m:r>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𝑦</m:t>
                        </m:r>
                      </m:e>
                      <m:sup>
                        <m:r>
                          <a:rPr lang="en-US" altLang="zh-CN" sz="2200" i="1">
                            <a:latin typeface="Cambria Math" panose="02040503050406030204" pitchFamily="18" charset="0"/>
                          </a:rPr>
                          <m:t>′</m:t>
                        </m:r>
                      </m:sup>
                    </m:sSup>
                    <m:r>
                      <a:rPr lang="en-US" altLang="zh-CN" sz="2200" i="1">
                        <a:latin typeface="Cambria Math" panose="02040503050406030204" pitchFamily="18" charset="0"/>
                      </a:rPr>
                      <m:t>,</m:t>
                    </m:r>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𝑧</m:t>
                        </m:r>
                      </m:e>
                      <m:sup>
                        <m:r>
                          <a:rPr lang="en-US" altLang="zh-CN" sz="2200" i="1">
                            <a:latin typeface="Cambria Math" panose="02040503050406030204" pitchFamily="18" charset="0"/>
                          </a:rPr>
                          <m:t>′</m:t>
                        </m:r>
                      </m:sup>
                    </m:sSup>
                    <m:r>
                      <a:rPr lang="en-US" altLang="zh-CN" sz="2200" i="1">
                        <a:latin typeface="Cambria Math" panose="02040503050406030204" pitchFamily="18" charset="0"/>
                      </a:rPr>
                      <m:t>)</m:t>
                    </m:r>
                    <m:r>
                      <a:rPr lang="en-US" altLang="zh-CN" sz="2200">
                        <a:latin typeface="Cambria Math" panose="02040503050406030204" pitchFamily="18" charset="0"/>
                        <a:cs typeface="Times New Roman" panose="02020603050405020304" pitchFamily="18" charset="0"/>
                      </a:rPr>
                      <m:t> </m:t>
                    </m:r>
                    <m:f>
                      <m:fPr>
                        <m:ctrlPr>
                          <a:rPr lang="en-US" altLang="zh-CN" sz="2200" i="1">
                            <a:latin typeface="Cambria Math" panose="02040503050406030204" pitchFamily="18" charset="0"/>
                            <a:cs typeface="Times New Roman" panose="02020603050405020304" pitchFamily="18" charset="0"/>
                          </a:rPr>
                        </m:ctrlPr>
                      </m:fPr>
                      <m:num>
                        <m:r>
                          <a:rPr lang="zh-CN" altLang="en-US" sz="2200" i="1">
                            <a:latin typeface="Cambria Math" panose="02040503050406030204" pitchFamily="18" charset="0"/>
                            <a:cs typeface="Times New Roman" panose="02020603050405020304" pitchFamily="18" charset="0"/>
                          </a:rPr>
                          <m:t>𝜋</m:t>
                        </m:r>
                        <m:r>
                          <a:rPr lang="zh-CN" altLang="en-US" sz="2200" i="1">
                            <a:latin typeface="Cambria Math" panose="02040503050406030204" pitchFamily="18" charset="0"/>
                            <a:cs typeface="Times New Roman" panose="02020603050405020304" pitchFamily="18" charset="0"/>
                          </a:rPr>
                          <m:t>∆</m:t>
                        </m:r>
                        <m:sSub>
                          <m:sSubPr>
                            <m:ctrlPr>
                              <a:rPr lang="en-US" altLang="zh-CN" sz="2200" i="1">
                                <a:latin typeface="Cambria Math" panose="02040503050406030204" pitchFamily="18" charset="0"/>
                                <a:cs typeface="Times New Roman" panose="02020603050405020304" pitchFamily="18" charset="0"/>
                              </a:rPr>
                            </m:ctrlPr>
                          </m:sSubPr>
                          <m:e>
                            <m:r>
                              <a:rPr lang="en-US" altLang="zh-CN" sz="2200" i="1">
                                <a:latin typeface="Cambria Math" panose="02040503050406030204" pitchFamily="18" charset="0"/>
                                <a:cs typeface="Times New Roman" panose="02020603050405020304" pitchFamily="18" charset="0"/>
                              </a:rPr>
                              <m:t>𝑍</m:t>
                            </m:r>
                          </m:e>
                          <m:sub>
                            <m:r>
                              <a:rPr lang="en-US" altLang="zh-CN" sz="2200" i="1">
                                <a:latin typeface="Cambria Math" panose="02040503050406030204" pitchFamily="18" charset="0"/>
                                <a:cs typeface="Times New Roman" panose="02020603050405020304" pitchFamily="18" charset="0"/>
                              </a:rPr>
                              <m:t>𝑖</m:t>
                            </m:r>
                          </m:sub>
                        </m:sSub>
                        <m:r>
                          <a:rPr lang="en-US" altLang="zh-CN" sz="2200" i="1">
                            <a:latin typeface="Cambria Math" panose="02040503050406030204" pitchFamily="18" charset="0"/>
                          </a:rPr>
                          <m:t>(</m:t>
                        </m:r>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𝑥</m:t>
                            </m:r>
                          </m:e>
                          <m:sup>
                            <m:r>
                              <a:rPr lang="en-US" altLang="zh-CN" sz="2200" i="1">
                                <a:latin typeface="Cambria Math" panose="02040503050406030204" pitchFamily="18" charset="0"/>
                              </a:rPr>
                              <m:t>′</m:t>
                            </m:r>
                          </m:sup>
                        </m:sSup>
                        <m:r>
                          <a:rPr lang="en-US" altLang="zh-CN" sz="2200" i="1">
                            <a:latin typeface="Cambria Math" panose="02040503050406030204" pitchFamily="18" charset="0"/>
                          </a:rPr>
                          <m:t>,</m:t>
                        </m:r>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𝑦</m:t>
                            </m:r>
                          </m:e>
                          <m:sup>
                            <m:r>
                              <a:rPr lang="en-US" altLang="zh-CN" sz="2200" i="1">
                                <a:latin typeface="Cambria Math" panose="02040503050406030204" pitchFamily="18" charset="0"/>
                              </a:rPr>
                              <m:t>′</m:t>
                            </m:r>
                          </m:sup>
                        </m:sSup>
                        <m:r>
                          <a:rPr lang="en-US" altLang="zh-CN" sz="2200" i="1">
                            <a:latin typeface="Cambria Math" panose="02040503050406030204" pitchFamily="18" charset="0"/>
                          </a:rPr>
                          <m:t>)</m:t>
                        </m:r>
                      </m:num>
                      <m:den>
                        <m:r>
                          <a:rPr lang="en-US" altLang="zh-CN" sz="2200" i="1">
                            <a:latin typeface="Cambria Math" panose="02040503050406030204" pitchFamily="18" charset="0"/>
                            <a:cs typeface="Times New Roman" panose="02020603050405020304" pitchFamily="18" charset="0"/>
                          </a:rPr>
                          <m:t>4</m:t>
                        </m:r>
                        <m:sSup>
                          <m:sSupPr>
                            <m:ctrlPr>
                              <a:rPr lang="en-US" altLang="zh-CN" sz="2200" i="1">
                                <a:latin typeface="Cambria Math" panose="02040503050406030204" pitchFamily="18" charset="0"/>
                                <a:cs typeface="Times New Roman" panose="02020603050405020304" pitchFamily="18" charset="0"/>
                              </a:rPr>
                            </m:ctrlPr>
                          </m:sSupPr>
                          <m:e>
                            <m:r>
                              <a:rPr lang="en-US" altLang="zh-CN" sz="2200" i="1">
                                <a:latin typeface="Cambria Math" panose="02040503050406030204" pitchFamily="18" charset="0"/>
                                <a:cs typeface="Times New Roman" panose="02020603050405020304" pitchFamily="18" charset="0"/>
                              </a:rPr>
                              <m:t>𝐹</m:t>
                            </m:r>
                          </m:e>
                          <m:sup>
                            <m:r>
                              <a:rPr lang="en-US" altLang="zh-CN" sz="2200" i="1">
                                <a:latin typeface="Cambria Math" panose="02040503050406030204" pitchFamily="18" charset="0"/>
                                <a:cs typeface="Times New Roman" panose="02020603050405020304" pitchFamily="18" charset="0"/>
                              </a:rPr>
                              <m:t>2</m:t>
                            </m:r>
                          </m:sup>
                        </m:sSup>
                      </m:den>
                    </m:f>
                    <m:r>
                      <a:rPr lang="en-US" altLang="zh-CN" sz="2200"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CN" sz="2200" i="1">
                            <a:latin typeface="Cambria Math" panose="02040503050406030204" pitchFamily="18" charset="0"/>
                            <a:cs typeface="Times New Roman" panose="02020603050405020304" pitchFamily="18" charset="0"/>
                          </a:rPr>
                        </m:ctrlPr>
                      </m:funcPr>
                      <m:fName>
                        <m:r>
                          <m:rPr>
                            <m:sty m:val="p"/>
                          </m:rPr>
                          <a:rPr lang="en-US" altLang="zh-CN" sz="2200">
                            <a:latin typeface="Cambria Math" panose="02040503050406030204" pitchFamily="18" charset="0"/>
                            <a:cs typeface="Times New Roman" panose="02020603050405020304" pitchFamily="18" charset="0"/>
                          </a:rPr>
                          <m:t>cos</m:t>
                        </m:r>
                      </m:fName>
                      <m:e>
                        <m:sPre>
                          <m:sPrePr>
                            <m:ctrlPr>
                              <a:rPr lang="en-US" altLang="zh-CN" sz="2200" i="1">
                                <a:latin typeface="Cambria Math" panose="02040503050406030204" pitchFamily="18" charset="0"/>
                                <a:cs typeface="Times New Roman" panose="02020603050405020304" pitchFamily="18" charset="0"/>
                              </a:rPr>
                            </m:ctrlPr>
                          </m:sPrePr>
                          <m:sub/>
                          <m:sup>
                            <m:r>
                              <a:rPr lang="en-US" altLang="zh-CN" sz="2200" i="1">
                                <a:latin typeface="Cambria Math" panose="02040503050406030204" pitchFamily="18" charset="0"/>
                                <a:cs typeface="Times New Roman" panose="02020603050405020304" pitchFamily="18" charset="0"/>
                              </a:rPr>
                              <m:t>3</m:t>
                            </m:r>
                          </m:sup>
                          <m:e>
                            <m:sSup>
                              <m:sSupPr>
                                <m:ctrlPr>
                                  <a:rPr lang="en-US" altLang="zh-CN" sz="2200" i="1">
                                    <a:latin typeface="Cambria Math" panose="02040503050406030204" pitchFamily="18" charset="0"/>
                                  </a:rPr>
                                </m:ctrlPr>
                              </m:sSupPr>
                              <m:e>
                                <m:r>
                                  <a:rPr lang="zh-CN" altLang="en-US" sz="2200" i="1">
                                    <a:latin typeface="Cambria Math" panose="02040503050406030204" pitchFamily="18" charset="0"/>
                                  </a:rPr>
                                  <m:t>𝜃</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𝑙</m:t>
                                    </m:r>
                                  </m:sub>
                                </m:sSub>
                                <m:d>
                                  <m:dPr>
                                    <m:begChr m:val="["/>
                                    <m:endChr m:val="]"/>
                                    <m:ctrlPr>
                                      <a:rPr lang="en-US" altLang="zh-CN" sz="2200" i="1">
                                        <a:latin typeface="Cambria Math" panose="02040503050406030204" pitchFamily="18" charset="0"/>
                                      </a:rPr>
                                    </m:ctrlPr>
                                  </m:dPr>
                                  <m:e>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cs typeface="Times New Roman" panose="02020603050405020304" pitchFamily="18" charset="0"/>
                                              </a:rPr>
                                            </m:ctrlPr>
                                          </m:sSubPr>
                                          <m:e>
                                            <m:r>
                                              <a:rPr lang="en-US" altLang="zh-CN" sz="2200" i="1">
                                                <a:latin typeface="Cambria Math" panose="02040503050406030204" pitchFamily="18" charset="0"/>
                                                <a:cs typeface="Times New Roman" panose="02020603050405020304" pitchFamily="18" charset="0"/>
                                              </a:rPr>
                                              <m:t>𝑍</m:t>
                                            </m:r>
                                          </m:e>
                                          <m:sub>
                                            <m:r>
                                              <a:rPr lang="en-US" altLang="zh-CN" sz="2200" i="1">
                                                <a:latin typeface="Cambria Math" panose="02040503050406030204" pitchFamily="18" charset="0"/>
                                                <a:cs typeface="Times New Roman" panose="02020603050405020304" pitchFamily="18" charset="0"/>
                                              </a:rPr>
                                              <m:t>𝑐𝑖</m:t>
                                            </m:r>
                                          </m:sub>
                                        </m:sSub>
                                        <m:r>
                                          <a:rPr lang="en-US" altLang="zh-CN" sz="2200" i="1">
                                            <a:latin typeface="Cambria Math" panose="02040503050406030204" pitchFamily="18" charset="0"/>
                                            <a:cs typeface="Times New Roman" panose="02020603050405020304" pitchFamily="18" charset="0"/>
                                          </a:rPr>
                                          <m:t>−</m:t>
                                        </m:r>
                                        <m:sSub>
                                          <m:sSubPr>
                                            <m:ctrlPr>
                                              <a:rPr lang="en-US" altLang="zh-CN" sz="2200" i="1">
                                                <a:latin typeface="Cambria Math" panose="02040503050406030204" pitchFamily="18" charset="0"/>
                                                <a:cs typeface="Times New Roman" panose="02020603050405020304" pitchFamily="18" charset="0"/>
                                              </a:rPr>
                                            </m:ctrlPr>
                                          </m:sSubPr>
                                          <m:e>
                                            <m:r>
                                              <a:rPr lang="en-US" altLang="zh-CN" sz="2200" i="1">
                                                <a:latin typeface="Cambria Math" panose="02040503050406030204" pitchFamily="18" charset="0"/>
                                                <a:cs typeface="Times New Roman" panose="02020603050405020304" pitchFamily="18" charset="0"/>
                                              </a:rPr>
                                              <m:t>𝐹</m:t>
                                            </m:r>
                                          </m:e>
                                          <m:sub>
                                            <m:r>
                                              <a:rPr lang="en-US" altLang="zh-CN" sz="2200" i="1">
                                                <a:latin typeface="Cambria Math" panose="02040503050406030204" pitchFamily="18" charset="0"/>
                                                <a:cs typeface="Times New Roman" panose="02020603050405020304" pitchFamily="18" charset="0"/>
                                              </a:rPr>
                                              <m:t>𝑙</m:t>
                                            </m:r>
                                          </m:sub>
                                        </m:sSub>
                                      </m:num>
                                      <m:den>
                                        <m:sSub>
                                          <m:sSubPr>
                                            <m:ctrlPr>
                                              <a:rPr lang="en-US" altLang="zh-CN" sz="2200" i="1">
                                                <a:latin typeface="Cambria Math" panose="02040503050406030204" pitchFamily="18" charset="0"/>
                                                <a:cs typeface="Times New Roman" panose="02020603050405020304" pitchFamily="18" charset="0"/>
                                              </a:rPr>
                                            </m:ctrlPr>
                                          </m:sSubPr>
                                          <m:e>
                                            <m:r>
                                              <a:rPr lang="en-US" altLang="zh-CN" sz="2200" i="1">
                                                <a:latin typeface="Cambria Math" panose="02040503050406030204" pitchFamily="18" charset="0"/>
                                                <a:cs typeface="Times New Roman" panose="02020603050405020304" pitchFamily="18" charset="0"/>
                                              </a:rPr>
                                              <m:t>𝑍</m:t>
                                            </m:r>
                                          </m:e>
                                          <m:sub>
                                            <m:r>
                                              <a:rPr lang="en-US" altLang="zh-CN" sz="2200" i="1">
                                                <a:latin typeface="Cambria Math" panose="02040503050406030204" pitchFamily="18" charset="0"/>
                                                <a:cs typeface="Times New Roman" panose="02020603050405020304" pitchFamily="18" charset="0"/>
                                              </a:rPr>
                                              <m:t>𝑐𝑖</m:t>
                                            </m:r>
                                          </m:sub>
                                        </m:sSub>
                                      </m:den>
                                    </m:f>
                                  </m:e>
                                </m:d>
                              </m:e>
                              <m:sup>
                                <m:r>
                                  <a:rPr lang="en-US" altLang="zh-CN" sz="2200" i="1">
                                    <a:latin typeface="Cambria Math" panose="02040503050406030204" pitchFamily="18" charset="0"/>
                                  </a:rPr>
                                  <m:t>2</m:t>
                                </m:r>
                              </m:sup>
                            </m:sSup>
                          </m:e>
                        </m:sPre>
                      </m:e>
                    </m:func>
                  </m:oMath>
                </a14:m>
                <a:endParaRPr lang="en-US" altLang="zh-CN" sz="2200" i="1" dirty="0">
                  <a:latin typeface="Cambria Math" panose="02040503050406030204" pitchFamily="18" charset="0"/>
                  <a:cs typeface="Times New Roman" panose="02020603050405020304" pitchFamily="18" charset="0"/>
                </a:endParaRPr>
              </a:p>
              <a:p>
                <a:pPr>
                  <a:lnSpc>
                    <a:spcPct val="90000"/>
                  </a:lnSpc>
                  <a:spcBef>
                    <a:spcPts val="1000"/>
                  </a:spcBef>
                </a:pPr>
                <a14:m>
                  <m:oMath xmlns:m="http://schemas.openxmlformats.org/officeDocument/2006/math">
                    <m:r>
                      <a:rPr lang="en-US" altLang="zh-CN" sz="2200" b="0" i="1" smtClean="0">
                        <a:latin typeface="Cambria Math" panose="02040503050406030204" pitchFamily="18" charset="0"/>
                        <a:cs typeface="Times New Roman" panose="02020603050405020304" pitchFamily="18" charset="0"/>
                      </a:rPr>
                      <m:t>                   </m:t>
                    </m:r>
                    <m:r>
                      <a:rPr lang="zh-CN" altLang="en-US" sz="2200" i="1" smtClean="0">
                        <a:latin typeface="Cambria Math" panose="02040503050406030204" pitchFamily="18" charset="0"/>
                        <a:cs typeface="Times New Roman" panose="02020603050405020304" pitchFamily="18" charset="0"/>
                      </a:rPr>
                      <m:t>∆</m:t>
                    </m:r>
                    <m:sSub>
                      <m:sSubPr>
                        <m:ctrlPr>
                          <a:rPr lang="en-US" altLang="zh-CN" sz="2200" i="1">
                            <a:latin typeface="Cambria Math" panose="02040503050406030204" pitchFamily="18" charset="0"/>
                            <a:cs typeface="Times New Roman" panose="02020603050405020304" pitchFamily="18" charset="0"/>
                          </a:rPr>
                        </m:ctrlPr>
                      </m:sSubPr>
                      <m:e>
                        <m:r>
                          <a:rPr lang="en-US" altLang="zh-CN" sz="2200" i="1">
                            <a:latin typeface="Cambria Math" panose="02040503050406030204" pitchFamily="18" charset="0"/>
                            <a:cs typeface="Times New Roman" panose="02020603050405020304" pitchFamily="18" charset="0"/>
                          </a:rPr>
                          <m:t>𝑍</m:t>
                        </m:r>
                      </m:e>
                      <m:sub>
                        <m:r>
                          <a:rPr lang="en-US" altLang="zh-CN" sz="2200" i="1">
                            <a:latin typeface="Cambria Math" panose="02040503050406030204" pitchFamily="18" charset="0"/>
                            <a:cs typeface="Times New Roman" panose="02020603050405020304" pitchFamily="18" charset="0"/>
                          </a:rPr>
                          <m:t>𝑖</m:t>
                        </m:r>
                      </m:sub>
                    </m:sSub>
                    <m:r>
                      <a:rPr lang="zh-CN" altLang="en-US" sz="2200" b="0" i="1" smtClean="0">
                        <a:latin typeface="Cambria Math" panose="02040503050406030204" pitchFamily="18" charset="0"/>
                        <a:cs typeface="Times New Roman" panose="02020603050405020304" pitchFamily="18" charset="0"/>
                      </a:rPr>
                      <m:t>：</m:t>
                    </m:r>
                  </m:oMath>
                </a14:m>
                <a:r>
                  <a:rPr lang="zh-CN" altLang="en-US" sz="2200" dirty="0" smtClean="0">
                    <a:latin typeface="Times New Roman" panose="02020603050405020304" pitchFamily="18" charset="0"/>
                    <a:cs typeface="Times New Roman" panose="02020603050405020304" pitchFamily="18" charset="0"/>
                  </a:rPr>
                  <a:t>后</a:t>
                </a:r>
                <a:r>
                  <a:rPr lang="zh-CN" altLang="en-US" sz="2200" dirty="0">
                    <a:latin typeface="Times New Roman" panose="02020603050405020304" pitchFamily="18" charset="0"/>
                    <a:cs typeface="Times New Roman" panose="02020603050405020304" pitchFamily="18" charset="0"/>
                  </a:rPr>
                  <a:t>向散射体的</a:t>
                </a:r>
                <a:r>
                  <a:rPr lang="zh-CN" altLang="en-US" sz="2200" dirty="0" smtClean="0">
                    <a:latin typeface="Times New Roman" panose="02020603050405020304" pitchFamily="18" charset="0"/>
                    <a:cs typeface="Times New Roman" panose="02020603050405020304" pitchFamily="18" charset="0"/>
                  </a:rPr>
                  <a:t>厚度</a:t>
                </a:r>
                <a:endParaRPr lang="en-US" altLang="zh-CN" sz="2200" dirty="0" smtClean="0">
                  <a:latin typeface="Times New Roman" panose="02020603050405020304" pitchFamily="18" charset="0"/>
                  <a:cs typeface="Times New Roman" panose="02020603050405020304" pitchFamily="18" charset="0"/>
                </a:endParaRPr>
              </a:p>
              <a:p>
                <a:pPr>
                  <a:lnSpc>
                    <a:spcPct val="90000"/>
                  </a:lnSpc>
                  <a:spcBef>
                    <a:spcPts val="1000"/>
                  </a:spcBef>
                </a:pPr>
                <a:r>
                  <a:rPr lang="en-US" altLang="zh-CN" sz="2200" dirty="0" smtClean="0">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cs typeface="Times New Roman" panose="02020603050405020304" pitchFamily="18" charset="0"/>
                          </a:rPr>
                        </m:ctrlPr>
                      </m:sSubPr>
                      <m:e>
                        <m:r>
                          <a:rPr lang="en-US" altLang="zh-CN" sz="2200" i="1">
                            <a:latin typeface="Cambria Math" panose="02040503050406030204" pitchFamily="18" charset="0"/>
                            <a:cs typeface="Times New Roman" panose="02020603050405020304" pitchFamily="18" charset="0"/>
                          </a:rPr>
                          <m:t>𝑍</m:t>
                        </m:r>
                      </m:e>
                      <m:sub>
                        <m:r>
                          <a:rPr lang="en-US" altLang="zh-CN" sz="2200" i="1">
                            <a:latin typeface="Cambria Math" panose="02040503050406030204" pitchFamily="18" charset="0"/>
                            <a:cs typeface="Times New Roman" panose="02020603050405020304" pitchFamily="18" charset="0"/>
                          </a:rPr>
                          <m:t>𝑐𝑖</m:t>
                        </m:r>
                      </m:sub>
                    </m:sSub>
                    <m:r>
                      <a:rPr lang="zh-CN" altLang="en-US" sz="2200" b="0" i="1" smtClean="0">
                        <a:latin typeface="Cambria Math" panose="02040503050406030204" pitchFamily="18" charset="0"/>
                        <a:cs typeface="Times New Roman" panose="02020603050405020304" pitchFamily="18" charset="0"/>
                      </a:rPr>
                      <m:t>：</m:t>
                    </m:r>
                  </m:oMath>
                </a14:m>
                <a:r>
                  <a:rPr lang="zh-CN" altLang="en-US" sz="2200" dirty="0" smtClean="0">
                    <a:latin typeface="Times New Roman" panose="02020603050405020304" pitchFamily="18" charset="0"/>
                    <a:cs typeface="Times New Roman" panose="02020603050405020304" pitchFamily="18" charset="0"/>
                  </a:rPr>
                  <a:t>从</a:t>
                </a:r>
                <a:r>
                  <a:rPr lang="zh-CN" altLang="en-US" sz="2200" dirty="0">
                    <a:latin typeface="Times New Roman" panose="02020603050405020304" pitchFamily="18" charset="0"/>
                    <a:cs typeface="Times New Roman" panose="02020603050405020304" pitchFamily="18" charset="0"/>
                  </a:rPr>
                  <a:t>相机中的一点到后向散射板中心的距离</a:t>
                </a:r>
                <a:endParaRPr lang="en-US" altLang="zh-CN" sz="2200" dirty="0">
                  <a:latin typeface="Times New Roman" panose="02020603050405020304" pitchFamily="18" charset="0"/>
                  <a:cs typeface="Times New Roman" panose="02020603050405020304" pitchFamily="18" charset="0"/>
                </a:endParaRPr>
              </a:p>
              <a:p>
                <a:pPr>
                  <a:lnSpc>
                    <a:spcPct val="90000"/>
                  </a:lnSpc>
                  <a:spcBef>
                    <a:spcPts val="1000"/>
                  </a:spcBef>
                </a:pPr>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2200" b="0" i="0" smtClean="0">
                        <a:latin typeface="Cambria Math" panose="02040503050406030204" pitchFamily="18" charset="0"/>
                        <a:cs typeface="Times New Roman" panose="02020603050405020304" pitchFamily="18" charset="0"/>
                      </a:rPr>
                      <m:t>           </m:t>
                    </m:r>
                    <m:r>
                      <a:rPr lang="zh-CN" altLang="en-US" sz="2200" i="1">
                        <a:latin typeface="Cambria Math" panose="02040503050406030204" pitchFamily="18" charset="0"/>
                        <a:cs typeface="Times New Roman" panose="02020603050405020304" pitchFamily="18" charset="0"/>
                      </a:rPr>
                      <m:t>𝛽</m:t>
                    </m:r>
                    <m:d>
                      <m:dPr>
                        <m:ctrlPr>
                          <a:rPr lang="en-US" altLang="zh-CN" sz="2200" i="1">
                            <a:latin typeface="Cambria Math" panose="02040503050406030204" pitchFamily="18" charset="0"/>
                            <a:cs typeface="Times New Roman" panose="02020603050405020304" pitchFamily="18" charset="0"/>
                          </a:rPr>
                        </m:ctrlPr>
                      </m:dPr>
                      <m:e>
                        <m:sSub>
                          <m:sSubPr>
                            <m:ctrlPr>
                              <a:rPr lang="en-US" altLang="zh-CN" sz="2200" i="1">
                                <a:latin typeface="Cambria Math" panose="02040503050406030204" pitchFamily="18" charset="0"/>
                                <a:cs typeface="Times New Roman" panose="02020603050405020304" pitchFamily="18" charset="0"/>
                              </a:rPr>
                            </m:ctrlPr>
                          </m:sSubPr>
                          <m:e>
                            <m:r>
                              <a:rPr lang="zh-CN" altLang="en-US" sz="2200" i="1">
                                <a:latin typeface="Cambria Math" panose="02040503050406030204" pitchFamily="18" charset="0"/>
                                <a:cs typeface="Times New Roman" panose="02020603050405020304" pitchFamily="18" charset="0"/>
                              </a:rPr>
                              <m:t>𝜙</m:t>
                            </m:r>
                          </m:e>
                          <m:sub>
                            <m:r>
                              <a:rPr lang="en-US" altLang="zh-CN" sz="2200" i="1">
                                <a:latin typeface="Cambria Math" panose="02040503050406030204" pitchFamily="18" charset="0"/>
                                <a:cs typeface="Times New Roman" panose="02020603050405020304" pitchFamily="18" charset="0"/>
                              </a:rPr>
                              <m:t>𝑏</m:t>
                            </m:r>
                          </m:sub>
                        </m:sSub>
                      </m:e>
                    </m:d>
                    <m:r>
                      <a:rPr lang="zh-CN" altLang="en-US" sz="2200" b="0" i="1" smtClean="0">
                        <a:latin typeface="Cambria Math" panose="02040503050406030204" pitchFamily="18" charset="0"/>
                        <a:cs typeface="Times New Roman" panose="02020603050405020304" pitchFamily="18" charset="0"/>
                      </a:rPr>
                      <m:t>：</m:t>
                    </m:r>
                  </m:oMath>
                </a14:m>
                <a:r>
                  <a:rPr lang="zh-CN" altLang="en-US" sz="2200" dirty="0" smtClean="0">
                    <a:latin typeface="Times New Roman" panose="02020603050405020304" pitchFamily="18" charset="0"/>
                    <a:cs typeface="Times New Roman" panose="02020603050405020304" pitchFamily="18" charset="0"/>
                  </a:rPr>
                  <a:t>体积散射函数</a:t>
                </a:r>
                <a:endParaRPr lang="en-US" altLang="zh-CN" sz="2200" dirty="0"/>
              </a:p>
              <a:p>
                <a:pPr>
                  <a:lnSpc>
                    <a:spcPct val="90000"/>
                  </a:lnSpc>
                  <a:spcBef>
                    <a:spcPts val="1000"/>
                  </a:spcBef>
                </a:pPr>
                <a:r>
                  <a:rPr lang="en-US" altLang="zh-CN" sz="2200" dirty="0"/>
                  <a:t> </a:t>
                </a:r>
                <a:r>
                  <a:rPr lang="en-US" altLang="zh-CN" sz="2200" dirty="0" smtClean="0"/>
                  <a:t> </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𝐸</m:t>
                        </m:r>
                      </m:e>
                      <m:sub>
                        <m:r>
                          <a:rPr lang="en-US" altLang="zh-CN" sz="2200" i="1">
                            <a:latin typeface="Cambria Math" panose="02040503050406030204" pitchFamily="18" charset="0"/>
                          </a:rPr>
                          <m:t>𝑠</m:t>
                        </m:r>
                      </m:sub>
                    </m:sSub>
                    <m:d>
                      <m:dPr>
                        <m:ctrlPr>
                          <a:rPr lang="en-US" altLang="zh-CN" sz="2200" i="1">
                            <a:latin typeface="Cambria Math" panose="02040503050406030204" pitchFamily="18" charset="0"/>
                          </a:rPr>
                        </m:ctrlPr>
                      </m:dPr>
                      <m:e>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𝑥</m:t>
                            </m:r>
                          </m:e>
                          <m:sup>
                            <m:r>
                              <a:rPr lang="en-US" altLang="zh-CN" sz="2200" i="1">
                                <a:latin typeface="Cambria Math" panose="02040503050406030204" pitchFamily="18" charset="0"/>
                              </a:rPr>
                              <m:t>′</m:t>
                            </m:r>
                          </m:sup>
                        </m:sSup>
                        <m:r>
                          <a:rPr lang="en-US" altLang="zh-CN" sz="2200" i="1">
                            <a:latin typeface="Cambria Math" panose="02040503050406030204" pitchFamily="18" charset="0"/>
                          </a:rPr>
                          <m:t>,</m:t>
                        </m:r>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𝑦</m:t>
                            </m:r>
                          </m:e>
                          <m:sup>
                            <m:r>
                              <a:rPr lang="en-US" altLang="zh-CN" sz="2200" i="1">
                                <a:latin typeface="Cambria Math" panose="02040503050406030204" pitchFamily="18" charset="0"/>
                              </a:rPr>
                              <m:t>′</m:t>
                            </m:r>
                          </m:sup>
                        </m:sSup>
                        <m:r>
                          <a:rPr lang="en-US" altLang="zh-CN" sz="2200" i="1">
                            <a:latin typeface="Cambria Math" panose="02040503050406030204" pitchFamily="18" charset="0"/>
                          </a:rPr>
                          <m:t>,</m:t>
                        </m:r>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𝑧</m:t>
                            </m:r>
                          </m:e>
                          <m:sup>
                            <m:r>
                              <a:rPr lang="en-US" altLang="zh-CN" sz="2200" i="1">
                                <a:latin typeface="Cambria Math" panose="02040503050406030204" pitchFamily="18" charset="0"/>
                              </a:rPr>
                              <m:t>′</m:t>
                            </m:r>
                          </m:sup>
                        </m:sSup>
                      </m:e>
                    </m:d>
                    <m:r>
                      <a:rPr lang="zh-CN" altLang="en-US" sz="2200" b="0" i="1" smtClean="0">
                        <a:latin typeface="Cambria Math" panose="02040503050406030204" pitchFamily="18" charset="0"/>
                      </a:rPr>
                      <m:t>：</m:t>
                    </m:r>
                  </m:oMath>
                </a14:m>
                <a:r>
                  <a:rPr lang="zh-CN" altLang="en-US" sz="2200" dirty="0">
                    <a:latin typeface="Times New Roman" panose="02020603050405020304" pitchFamily="18" charset="0"/>
                    <a:cs typeface="Times New Roman" panose="02020603050405020304" pitchFamily="18" charset="0"/>
                  </a:rPr>
                  <a:t>在三维空间中偏离光源的</a:t>
                </a:r>
                <a:r>
                  <a:rPr lang="zh-CN" altLang="en-US" sz="2200" dirty="0" smtClean="0">
                    <a:latin typeface="Times New Roman" panose="02020603050405020304" pitchFamily="18" charset="0"/>
                    <a:cs typeface="Times New Roman" panose="02020603050405020304" pitchFamily="18" charset="0"/>
                  </a:rPr>
                  <a:t>辐照度</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custDataLst>
                  <p:tags r:id="rId6"/>
                </p:custDataLst>
              </p:nvPr>
            </p:nvSpPr>
            <p:spPr>
              <a:xfrm>
                <a:off x="838200" y="1825625"/>
                <a:ext cx="10515600" cy="4351338"/>
              </a:xfrm>
              <a:prstGeom prst="rect">
                <a:avLst/>
              </a:prstGeom>
              <a:blipFill rotWithShape="0">
                <a:blip r:embed="rId7"/>
                <a:stretch>
                  <a:fillRect l="-1043" t="-3922"/>
                </a:stretch>
              </a:blipFill>
            </p:spPr>
            <p:txBody>
              <a:bodyPr/>
              <a:lstStyle/>
              <a:p>
                <a:r>
                  <a:rPr lang="zh-CN" altLang="en-US">
                    <a:noFill/>
                  </a:rPr>
                  <a:t> </a:t>
                </a:r>
              </a:p>
            </p:txBody>
          </p:sp>
        </mc:Fallback>
      </mc:AlternateContent>
      <p:sp>
        <p:nvSpPr>
          <p:cNvPr id="2" name="文本框 1"/>
          <p:cNvSpPr txBox="1"/>
          <p:nvPr/>
        </p:nvSpPr>
        <p:spPr>
          <a:xfrm>
            <a:off x="0" y="1319514"/>
            <a:ext cx="12192000" cy="185195"/>
          </a:xfrm>
          <a:prstGeom prst="rect">
            <a:avLst/>
          </a:prstGeom>
          <a:solidFill>
            <a:schemeClr val="accent1"/>
          </a:solidFill>
        </p:spPr>
        <p:txBody>
          <a:bodyPr wrap="square" rtlCol="0">
            <a:spAutoFit/>
          </a:bodyPr>
          <a:lstStyle/>
          <a:p>
            <a:endParaRPr lang="zh-CN" altLang="en-US" dirty="0"/>
          </a:p>
        </p:txBody>
      </p:sp>
    </p:spTree>
    <p:custDataLst>
      <p:tags r:id="rId1"/>
    </p:custDataLst>
    <p:extLst>
      <p:ext uri="{BB962C8B-B14F-4D97-AF65-F5344CB8AC3E}">
        <p14:creationId xmlns:p14="http://schemas.microsoft.com/office/powerpoint/2010/main" val="2513503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0.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1.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2.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4.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5.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6.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8.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9.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2.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0.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2.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3.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24.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6.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7.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28.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30.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1.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32.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4.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5.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36.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8.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9.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4.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40.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42.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43.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44.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46.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47.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48.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50.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51.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52.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54.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55.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56.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58.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59.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6.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60.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62.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63.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64.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66.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67.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68.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7.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70.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71.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74.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75.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76.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78.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79.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80.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1752</Words>
  <Application>Microsoft Office PowerPoint</Application>
  <PresentationFormat>宽屏</PresentationFormat>
  <Paragraphs>225</Paragraphs>
  <Slides>26</Slides>
  <Notes>12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6" baseType="lpstr">
      <vt:lpstr>黑体</vt:lpstr>
      <vt:lpstr>宋体</vt:lpstr>
      <vt:lpstr>Arial</vt:lpstr>
      <vt:lpstr>Calibri</vt:lpstr>
      <vt:lpstr>Calibri Light</vt:lpstr>
      <vt:lpstr>Cambria Math</vt:lpstr>
      <vt:lpstr>Symbol</vt:lpstr>
      <vt:lpstr>Times New Roman</vt:lpstr>
      <vt:lpstr>Office 主题</vt:lpstr>
      <vt:lpstr>公式</vt:lpstr>
      <vt:lpstr> 水下图像复原综述</vt:lpstr>
      <vt:lpstr>PowerPoint 演示文稿</vt:lpstr>
      <vt:lpstr>PowerPoint 演示文稿</vt:lpstr>
      <vt:lpstr>PowerPoint 演示文稿</vt:lpstr>
      <vt:lpstr>基本概念</vt:lpstr>
      <vt:lpstr>PowerPoint 演示文稿</vt:lpstr>
      <vt:lpstr>PowerPoint 演示文稿</vt:lpstr>
      <vt:lpstr>PowerPoint 演示文稿</vt:lpstr>
      <vt:lpstr>PowerPoint 演示文稿</vt:lpstr>
      <vt:lpstr>退化模型</vt:lpstr>
      <vt:lpstr>PowerPoint 演示文稿</vt:lpstr>
      <vt:lpstr>PowerPoint 演示文稿</vt:lpstr>
      <vt:lpstr>水下图像复原</vt:lpstr>
      <vt:lpstr>水下图像复原</vt:lpstr>
      <vt:lpstr>PowerPoint 演示文稿</vt:lpstr>
      <vt:lpstr>PowerPoint 演示文稿</vt:lpstr>
      <vt:lpstr>水下图像复原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水下图像复原综述</dc:title>
  <dc:creator>qiqi</dc:creator>
  <cp:lastModifiedBy>qiqi</cp:lastModifiedBy>
  <cp:revision>36</cp:revision>
  <dcterms:created xsi:type="dcterms:W3CDTF">2016-09-04T02:50:36Z</dcterms:created>
  <dcterms:modified xsi:type="dcterms:W3CDTF">2016-09-05T03:01:47Z</dcterms:modified>
</cp:coreProperties>
</file>